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83" r:id="rId25"/>
    <p:sldId id="282" r:id="rId26"/>
    <p:sldId id="306" r:id="rId27"/>
    <p:sldId id="307" r:id="rId28"/>
    <p:sldId id="287" r:id="rId29"/>
    <p:sldId id="290" r:id="rId30"/>
    <p:sldId id="291" r:id="rId31"/>
    <p:sldId id="292" r:id="rId32"/>
    <p:sldId id="293" r:id="rId33"/>
    <p:sldId id="295" r:id="rId34"/>
    <p:sldId id="296" r:id="rId35"/>
    <p:sldId id="297" r:id="rId36"/>
    <p:sldId id="298" r:id="rId37"/>
    <p:sldId id="300" r:id="rId38"/>
    <p:sldId id="301" r:id="rId39"/>
    <p:sldId id="302" r:id="rId40"/>
    <p:sldId id="304" r:id="rId41"/>
    <p:sldId id="305" r:id="rId42"/>
    <p:sldId id="263" r:id="rId43"/>
    <p:sldId id="264" r:id="rId44"/>
    <p:sldId id="278" r:id="rId45"/>
    <p:sldId id="294" r:id="rId46"/>
    <p:sldId id="30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60"/>
  </p:normalViewPr>
  <p:slideViewPr>
    <p:cSldViewPr snapToGrid="0">
      <p:cViewPr varScale="1">
        <p:scale>
          <a:sx n="114" d="100"/>
          <a:sy n="114" d="100"/>
        </p:scale>
        <p:origin x="3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133908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81530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3950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2169301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12458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414006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1429941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24524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61040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CB914-51B6-40ED-B98A-548CAE0A192E}" type="datetimeFigureOut">
              <a:rPr lang="en-US" smtClean="0"/>
              <a:t>5/16/2021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79281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CB914-51B6-40ED-B98A-548CAE0A192E}" type="datetimeFigureOut">
              <a:rPr lang="en-US" smtClean="0"/>
              <a:t>5/16/2021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63618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CB914-51B6-40ED-B98A-548CAE0A192E}" type="datetimeFigureOut">
              <a:rPr lang="en-US" smtClean="0"/>
              <a:t>5/16/2021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05276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CB914-51B6-40ED-B98A-548CAE0A192E}" type="datetimeFigureOut">
              <a:rPr lang="en-US" smtClean="0"/>
              <a:t>5/16/2021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328622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CB914-51B6-40ED-B98A-548CAE0A192E}" type="datetimeFigureOut">
              <a:rPr lang="en-US" smtClean="0"/>
              <a:t>5/16/2021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28778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CB914-51B6-40ED-B98A-548CAE0A192E}" type="datetimeFigureOut">
              <a:rPr lang="en-US" smtClean="0"/>
              <a:t>5/16/2021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923094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CB914-51B6-40ED-B98A-548CAE0A192E}" type="datetimeFigureOut">
              <a:rPr lang="en-US" smtClean="0"/>
              <a:t>5/16/2021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D30684-41B2-4841-A022-FA8A99161A63}" type="slidenum">
              <a:rPr lang="en-US" smtClean="0"/>
              <a:t>‹#›</a:t>
            </a:fld>
            <a:endParaRPr lang="en-US"/>
          </a:p>
        </p:txBody>
      </p:sp>
    </p:spTree>
    <p:extLst>
      <p:ext uri="{BB962C8B-B14F-4D97-AF65-F5344CB8AC3E}">
        <p14:creationId xmlns:p14="http://schemas.microsoft.com/office/powerpoint/2010/main" val="3552243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CB914-51B6-40ED-B98A-548CAE0A192E}" type="datetimeFigureOut">
              <a:rPr lang="en-US" smtClean="0"/>
              <a:t>5/16/2021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D30684-41B2-4841-A022-FA8A99161A63}" type="slidenum">
              <a:rPr lang="en-US" smtClean="0"/>
              <a:t>‹#›</a:t>
            </a:fld>
            <a:endParaRPr lang="en-US"/>
          </a:p>
        </p:txBody>
      </p:sp>
    </p:spTree>
    <p:extLst>
      <p:ext uri="{BB962C8B-B14F-4D97-AF65-F5344CB8AC3E}">
        <p14:creationId xmlns:p14="http://schemas.microsoft.com/office/powerpoint/2010/main" val="25425403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kokec/detectron-traffic-signs" TargetMode="External"/><Relationship Id="rId2" Type="http://schemas.openxmlformats.org/officeDocument/2006/relationships/hyperlink" Target="http://www.vicos.si/Downloads/DFGTSD" TargetMode="External"/><Relationship Id="rId1" Type="http://schemas.openxmlformats.org/officeDocument/2006/relationships/slideLayout" Target="../slideLayouts/slideLayout2.xml"/><Relationship Id="rId5" Type="http://schemas.openxmlformats.org/officeDocument/2006/relationships/hyperlink" Target="https://github.com/facebookarchive/caffe2" TargetMode="External"/><Relationship Id="rId4" Type="http://schemas.openxmlformats.org/officeDocument/2006/relationships/hyperlink" Target="https://github.com/facebookresearch/detectron"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jonathan-hui.medium.com/map-mean-average-precision-for-object-detection-45c121a31173"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pypi.org/project/mrcnn/" TargetMode="External"/><Relationship Id="rId2" Type="http://schemas.openxmlformats.org/officeDocument/2006/relationships/hyperlink" Target="https://www.robots.ox.ac.uk/~vgg/software/vi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1E5A9-4158-46F6-BC72-9D80FAE98D4A}"/>
              </a:ext>
            </a:extLst>
          </p:cNvPr>
          <p:cNvSpPr>
            <a:spLocks noGrp="1"/>
          </p:cNvSpPr>
          <p:nvPr>
            <p:ph type="ctrTitle"/>
          </p:nvPr>
        </p:nvSpPr>
        <p:spPr>
          <a:xfrm>
            <a:off x="1524000" y="886102"/>
            <a:ext cx="9144000" cy="1655762"/>
          </a:xfrm>
        </p:spPr>
        <p:txBody>
          <a:bodyPr>
            <a:normAutofit/>
          </a:bodyPr>
          <a:lstStyle/>
          <a:p>
            <a:pPr algn="ctr"/>
            <a:r>
              <a:rPr lang="en-US" sz="3600" b="0" i="0" u="none" strike="noStrike" baseline="0" dirty="0">
                <a:latin typeface="Arial" panose="020B0604020202020204" pitchFamily="34" charset="0"/>
                <a:cs typeface="Arial" panose="020B0604020202020204" pitchFamily="34" charset="0"/>
              </a:rPr>
              <a:t>Deep Learning for Large-Scale Traffic-Sign</a:t>
            </a:r>
            <a:br>
              <a:rPr lang="en-US" sz="3600" b="0" i="0" u="none" strike="noStrike" baseline="0" dirty="0">
                <a:latin typeface="Arial" panose="020B0604020202020204" pitchFamily="34" charset="0"/>
                <a:cs typeface="Arial" panose="020B0604020202020204" pitchFamily="34" charset="0"/>
              </a:rPr>
            </a:br>
            <a:r>
              <a:rPr lang="en-US" sz="3600" b="0" i="0" u="none" strike="noStrike" baseline="0" dirty="0">
                <a:latin typeface="Arial" panose="020B0604020202020204" pitchFamily="34" charset="0"/>
                <a:cs typeface="Arial" panose="020B0604020202020204" pitchFamily="34" charset="0"/>
              </a:rPr>
              <a:t>Detection and Recognition</a:t>
            </a:r>
            <a:br>
              <a:rPr lang="en-US" sz="3600" b="0" i="0" u="none" strike="noStrike" baseline="0" dirty="0">
                <a:latin typeface="Arial" panose="020B0604020202020204" pitchFamily="34" charset="0"/>
                <a:cs typeface="Arial" panose="020B0604020202020204" pitchFamily="34" charset="0"/>
              </a:rPr>
            </a:br>
            <a:r>
              <a:rPr lang="da-DK" sz="1800" b="0" i="0" u="none" strike="noStrike" baseline="0" dirty="0">
                <a:latin typeface="NimbusRomNo9L-Regu"/>
              </a:rPr>
              <a:t>Domen Tabernik and Danijel Skocaj</a:t>
            </a:r>
            <a:endParaRPr lang="en-US"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6B8A513-C786-4328-B60F-03A977BE1C7D}"/>
              </a:ext>
            </a:extLst>
          </p:cNvPr>
          <p:cNvSpPr>
            <a:spLocks noGrp="1"/>
          </p:cNvSpPr>
          <p:nvPr>
            <p:ph type="subTitle" idx="1"/>
          </p:nvPr>
        </p:nvSpPr>
        <p:spPr/>
        <p:txBody>
          <a:bodyPr/>
          <a:lstStyle/>
          <a:p>
            <a:pPr algn="l"/>
            <a:r>
              <a:rPr lang="en-US" dirty="0">
                <a:latin typeface="Arial" panose="020B0604020202020204" pitchFamily="34" charset="0"/>
                <a:cs typeface="Arial" panose="020B0604020202020204" pitchFamily="34" charset="0"/>
              </a:rPr>
              <a:t>Course: </a:t>
            </a:r>
            <a:r>
              <a:rPr lang="he-IL" dirty="0">
                <a:latin typeface="Arial" panose="020B0604020202020204" pitchFamily="34" charset="0"/>
                <a:cs typeface="Arial" panose="020B0604020202020204" pitchFamily="34" charset="0"/>
              </a:rPr>
              <a:t>65017-סמינר במערכות תבוניות 1</a:t>
            </a: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Student: Rakhlevski Ilia</a:t>
            </a:r>
          </a:p>
          <a:p>
            <a:pPr algn="l"/>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118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385F-5F7C-413C-95B2-42FB0AC1211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Region proposal</a:t>
            </a:r>
          </a:p>
        </p:txBody>
      </p:sp>
      <p:sp>
        <p:nvSpPr>
          <p:cNvPr id="3" name="Content Placeholder 2">
            <a:extLst>
              <a:ext uri="{FF2B5EF4-FFF2-40B4-BE49-F238E27FC236}">
                <a16:creationId xmlns:a16="http://schemas.microsoft.com/office/drawing/2014/main" id="{28A77ECF-CB90-49E9-95A5-1CCD56DF0AF9}"/>
              </a:ext>
            </a:extLst>
          </p:cNvPr>
          <p:cNvSpPr>
            <a:spLocks noGrp="1"/>
          </p:cNvSpPr>
          <p:nvPr>
            <p:ph idx="1"/>
          </p:nvPr>
        </p:nvSpPr>
        <p:spPr/>
        <p:txBody>
          <a:bodyPr/>
          <a:lstStyle/>
          <a:p>
            <a:pPr marL="0" indent="0">
              <a:buNone/>
            </a:pPr>
            <a:r>
              <a:rPr lang="en-US" b="0" dirty="0">
                <a:solidFill>
                  <a:srgbClr val="292929"/>
                </a:solidFill>
                <a:effectLst/>
                <a:latin typeface="Arial" panose="020B0604020202020204" pitchFamily="34" charset="0"/>
                <a:cs typeface="Arial" panose="020B0604020202020204" pitchFamily="34" charset="0"/>
              </a:rPr>
              <a:t>Region proposals are just smaller parts of the original image, that we think could contain the objects we are searching for. </a:t>
            </a:r>
            <a:r>
              <a:rPr lang="en-US" b="0" i="0" dirty="0">
                <a:solidFill>
                  <a:srgbClr val="292929"/>
                </a:solidFill>
                <a:effectLst/>
                <a:latin typeface="Arial" panose="020B0604020202020204" pitchFamily="34" charset="0"/>
                <a:cs typeface="Arial" panose="020B0604020202020204" pitchFamily="34" charset="0"/>
              </a:rPr>
              <a:t>There are different region proposal algorithms we can choose from. Examples:</a:t>
            </a:r>
          </a:p>
          <a:p>
            <a:r>
              <a:rPr lang="en-US" dirty="0">
                <a:solidFill>
                  <a:srgbClr val="292929"/>
                </a:solidFill>
                <a:latin typeface="Arial" panose="020B0604020202020204" pitchFamily="34" charset="0"/>
                <a:cs typeface="Arial" panose="020B0604020202020204" pitchFamily="34" charset="0"/>
              </a:rPr>
              <a:t>Sliding window.</a:t>
            </a:r>
            <a:br>
              <a:rPr lang="en-US" dirty="0">
                <a:solidFill>
                  <a:srgbClr val="292929"/>
                </a:solidFill>
                <a:latin typeface="Arial" panose="020B0604020202020204" pitchFamily="34" charset="0"/>
                <a:cs typeface="Arial" panose="020B0604020202020204" pitchFamily="34" charset="0"/>
              </a:rPr>
            </a:br>
            <a:endParaRPr lang="en-US" dirty="0">
              <a:solidFill>
                <a:srgbClr val="292929"/>
              </a:solidFill>
              <a:latin typeface="Arial" panose="020B0604020202020204" pitchFamily="34" charset="0"/>
              <a:cs typeface="Arial" panose="020B0604020202020204" pitchFamily="34" charset="0"/>
            </a:endParaRPr>
          </a:p>
          <a:p>
            <a:r>
              <a:rPr lang="en-US" b="0" i="0" dirty="0">
                <a:solidFill>
                  <a:srgbClr val="111111"/>
                </a:solidFill>
                <a:effectLst/>
                <a:latin typeface="Arial" panose="020B0604020202020204" pitchFamily="34" charset="0"/>
                <a:cs typeface="Arial" panose="020B0604020202020204" pitchFamily="34" charset="0"/>
              </a:rPr>
              <a:t>Selective Search.</a:t>
            </a:r>
            <a:endParaRPr lang="en-US" b="0" i="0" dirty="0">
              <a:solidFill>
                <a:srgbClr val="292929"/>
              </a:solidFill>
              <a:effectLst/>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041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ECE8-A5FA-4D8D-A792-03DE4E0629D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Sliding window</a:t>
            </a:r>
          </a:p>
        </p:txBody>
      </p:sp>
      <p:sp>
        <p:nvSpPr>
          <p:cNvPr id="3" name="Content Placeholder 2">
            <a:extLst>
              <a:ext uri="{FF2B5EF4-FFF2-40B4-BE49-F238E27FC236}">
                <a16:creationId xmlns:a16="http://schemas.microsoft.com/office/drawing/2014/main" id="{E2A003F3-7BFD-4ED5-AE1E-FE4BD87EC58B}"/>
              </a:ext>
            </a:extLst>
          </p:cNvPr>
          <p:cNvSpPr>
            <a:spLocks noGrp="1"/>
          </p:cNvSpPr>
          <p:nvPr>
            <p:ph idx="1"/>
          </p:nvPr>
        </p:nvSpPr>
        <p:spPr>
          <a:xfrm>
            <a:off x="677334" y="2160590"/>
            <a:ext cx="8886116" cy="1958404"/>
          </a:xfrm>
        </p:spPr>
        <p:txBody>
          <a:bodyPr/>
          <a:lstStyle/>
          <a:p>
            <a:r>
              <a:rPr lang="en-US" dirty="0">
                <a:solidFill>
                  <a:schemeClr val="tx1"/>
                </a:solidFill>
                <a:latin typeface="Arial" panose="020B0604020202020204" pitchFamily="34" charset="0"/>
                <a:cs typeface="Arial" panose="020B0604020202020204" pitchFamily="34" charset="0"/>
              </a:rPr>
              <a:t>A</a:t>
            </a:r>
            <a:r>
              <a:rPr lang="en-US" b="0" i="0" dirty="0">
                <a:solidFill>
                  <a:schemeClr val="tx1"/>
                </a:solidFill>
                <a:effectLst/>
                <a:latin typeface="Arial" panose="020B0604020202020204" pitchFamily="34" charset="0"/>
                <a:cs typeface="Arial" panose="020B0604020202020204" pitchFamily="34" charset="0"/>
              </a:rPr>
              <a:t> sliding window is a rectangular region of fixed width and height that “slides” across an image. </a:t>
            </a:r>
          </a:p>
          <a:p>
            <a:r>
              <a:rPr lang="en-US" b="0" i="0" dirty="0">
                <a:solidFill>
                  <a:srgbClr val="292929"/>
                </a:solidFill>
                <a:effectLst/>
                <a:latin typeface="Arial" panose="020B0604020202020204" pitchFamily="34" charset="0"/>
                <a:cs typeface="Arial" panose="020B0604020202020204" pitchFamily="34" charset="0"/>
              </a:rPr>
              <a:t>When using this method you just go over the whole image with different sized rectangles and look at those smaller images in a brute-force-method. </a:t>
            </a:r>
          </a:p>
          <a:p>
            <a:r>
              <a:rPr lang="en-US" b="0" i="0" dirty="0">
                <a:solidFill>
                  <a:srgbClr val="292929"/>
                </a:solidFill>
                <a:effectLst/>
                <a:latin typeface="Arial" panose="020B0604020202020204" pitchFamily="34" charset="0"/>
                <a:cs typeface="Arial" panose="020B0604020202020204" pitchFamily="34" charset="0"/>
              </a:rPr>
              <a:t>The problem is you will have a giant number of smaller images to look at.</a:t>
            </a:r>
            <a:endParaRPr lang="en-US" dirty="0">
              <a:solidFill>
                <a:schemeClr val="tx1"/>
              </a:solidFill>
              <a:latin typeface="Arial" panose="020B0604020202020204" pitchFamily="34" charset="0"/>
              <a:cs typeface="Arial" panose="020B0604020202020204" pitchFamily="34" charset="0"/>
            </a:endParaRPr>
          </a:p>
        </p:txBody>
      </p:sp>
      <p:pic>
        <p:nvPicPr>
          <p:cNvPr id="2050" name="Picture 2" descr="Figure 2: Example of the sliding a window approach, where we slide a window from left-to-right and top-to-bottom.">
            <a:extLst>
              <a:ext uri="{FF2B5EF4-FFF2-40B4-BE49-F238E27FC236}">
                <a16:creationId xmlns:a16="http://schemas.microsoft.com/office/drawing/2014/main" id="{5FCA0D34-D014-46E5-AA1C-105CE1E9705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11272" y="4253218"/>
            <a:ext cx="1677799" cy="233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3BAE-77E3-4E5D-9A4F-46F8281F8379}"/>
              </a:ext>
            </a:extLst>
          </p:cNvPr>
          <p:cNvSpPr>
            <a:spLocks noGrp="1"/>
          </p:cNvSpPr>
          <p:nvPr>
            <p:ph type="title"/>
          </p:nvPr>
        </p:nvSpPr>
        <p:spPr/>
        <p:txBody>
          <a:bodyPr/>
          <a:lstStyle/>
          <a:p>
            <a:pPr algn="ctr"/>
            <a:r>
              <a:rPr lang="en-US" dirty="0"/>
              <a:t>Selective search</a:t>
            </a:r>
          </a:p>
        </p:txBody>
      </p:sp>
      <p:sp>
        <p:nvSpPr>
          <p:cNvPr id="3" name="Content Placeholder 2">
            <a:extLst>
              <a:ext uri="{FF2B5EF4-FFF2-40B4-BE49-F238E27FC236}">
                <a16:creationId xmlns:a16="http://schemas.microsoft.com/office/drawing/2014/main" id="{EF9D87B8-9E69-4BFA-B051-A3E5E6AB0509}"/>
              </a:ext>
            </a:extLst>
          </p:cNvPr>
          <p:cNvSpPr>
            <a:spLocks noGrp="1"/>
          </p:cNvSpPr>
          <p:nvPr>
            <p:ph idx="1"/>
          </p:nvPr>
        </p:nvSpPr>
        <p:spPr/>
        <p:txBody>
          <a:bodyPr/>
          <a:lstStyle/>
          <a:p>
            <a:r>
              <a:rPr lang="en-US" b="0" i="0" dirty="0">
                <a:solidFill>
                  <a:srgbClr val="3C3C3C"/>
                </a:solidFill>
                <a:effectLst/>
                <a:latin typeface="Arial" panose="020B0604020202020204" pitchFamily="34" charset="0"/>
                <a:cs typeface="Arial" panose="020B0604020202020204" pitchFamily="34" charset="0"/>
              </a:rPr>
              <a:t>Selective Search [9] is a region proposal algorithm used in object detection. </a:t>
            </a:r>
            <a:br>
              <a:rPr lang="en-US" b="0" i="0" dirty="0">
                <a:solidFill>
                  <a:srgbClr val="3C3C3C"/>
                </a:solidFill>
                <a:effectLst/>
                <a:latin typeface="Arial" panose="020B0604020202020204" pitchFamily="34" charset="0"/>
                <a:cs typeface="Arial" panose="020B0604020202020204" pitchFamily="34" charset="0"/>
              </a:rPr>
            </a:br>
            <a:endParaRPr lang="en-US" b="0" i="0" dirty="0">
              <a:solidFill>
                <a:srgbClr val="3C3C3C"/>
              </a:solidFill>
              <a:effectLst/>
              <a:latin typeface="Arial" panose="020B0604020202020204" pitchFamily="34" charset="0"/>
              <a:cs typeface="Arial" panose="020B0604020202020204" pitchFamily="34" charset="0"/>
            </a:endParaRPr>
          </a:p>
          <a:p>
            <a:r>
              <a:rPr lang="en-US" b="0" i="0" dirty="0">
                <a:solidFill>
                  <a:srgbClr val="3C3C3C"/>
                </a:solidFill>
                <a:effectLst/>
                <a:latin typeface="Arial" panose="020B0604020202020204" pitchFamily="34" charset="0"/>
                <a:cs typeface="Arial" panose="020B0604020202020204" pitchFamily="34" charset="0"/>
              </a:rPr>
              <a:t>It is designed to be fast with a very high recall. </a:t>
            </a:r>
            <a:br>
              <a:rPr lang="en-US" b="0" i="0" dirty="0">
                <a:solidFill>
                  <a:srgbClr val="3C3C3C"/>
                </a:solidFill>
                <a:effectLst/>
                <a:latin typeface="Arial" panose="020B0604020202020204" pitchFamily="34" charset="0"/>
                <a:cs typeface="Arial" panose="020B0604020202020204" pitchFamily="34" charset="0"/>
              </a:rPr>
            </a:br>
            <a:endParaRPr lang="en-US" b="0" i="0" dirty="0">
              <a:solidFill>
                <a:srgbClr val="3C3C3C"/>
              </a:solidFill>
              <a:effectLst/>
              <a:latin typeface="Arial" panose="020B0604020202020204" pitchFamily="34" charset="0"/>
              <a:cs typeface="Arial" panose="020B0604020202020204" pitchFamily="34" charset="0"/>
            </a:endParaRPr>
          </a:p>
          <a:p>
            <a:r>
              <a:rPr lang="en-US" b="0" i="0" dirty="0">
                <a:solidFill>
                  <a:srgbClr val="3C3C3C"/>
                </a:solidFill>
                <a:effectLst/>
                <a:latin typeface="Arial" panose="020B0604020202020204" pitchFamily="34" charset="0"/>
                <a:cs typeface="Arial" panose="020B0604020202020204" pitchFamily="34" charset="0"/>
              </a:rPr>
              <a:t>It is based on computing hierarchical grouping of similar regions based on </a:t>
            </a:r>
            <a:r>
              <a:rPr lang="en-US" b="0" i="1" dirty="0">
                <a:solidFill>
                  <a:srgbClr val="3C3C3C"/>
                </a:solidFill>
                <a:effectLst/>
                <a:latin typeface="Arial" panose="020B0604020202020204" pitchFamily="34" charset="0"/>
                <a:cs typeface="Arial" panose="020B0604020202020204" pitchFamily="34" charset="0"/>
              </a:rPr>
              <a:t>color</a:t>
            </a:r>
            <a:r>
              <a:rPr lang="en-US" b="0" i="0" dirty="0">
                <a:solidFill>
                  <a:srgbClr val="3C3C3C"/>
                </a:solidFill>
                <a:effectLst/>
                <a:latin typeface="Arial" panose="020B0604020202020204" pitchFamily="34" charset="0"/>
                <a:cs typeface="Arial" panose="020B0604020202020204" pitchFamily="34" charset="0"/>
              </a:rPr>
              <a:t>, </a:t>
            </a:r>
            <a:r>
              <a:rPr lang="en-US" b="0" i="1" dirty="0">
                <a:solidFill>
                  <a:srgbClr val="3C3C3C"/>
                </a:solidFill>
                <a:effectLst/>
                <a:latin typeface="Arial" panose="020B0604020202020204" pitchFamily="34" charset="0"/>
                <a:cs typeface="Arial" panose="020B0604020202020204" pitchFamily="34" charset="0"/>
              </a:rPr>
              <a:t>texture</a:t>
            </a:r>
            <a:r>
              <a:rPr lang="en-US" b="0" i="0" dirty="0">
                <a:solidFill>
                  <a:srgbClr val="3C3C3C"/>
                </a:solidFill>
                <a:effectLst/>
                <a:latin typeface="Arial" panose="020B0604020202020204" pitchFamily="34" charset="0"/>
                <a:cs typeface="Arial" panose="020B0604020202020204" pitchFamily="34" charset="0"/>
              </a:rPr>
              <a:t>, </a:t>
            </a:r>
            <a:r>
              <a:rPr lang="en-US" b="0" i="1" dirty="0">
                <a:solidFill>
                  <a:srgbClr val="3C3C3C"/>
                </a:solidFill>
                <a:effectLst/>
                <a:latin typeface="Arial" panose="020B0604020202020204" pitchFamily="34" charset="0"/>
                <a:cs typeface="Arial" panose="020B0604020202020204" pitchFamily="34" charset="0"/>
              </a:rPr>
              <a:t>size</a:t>
            </a:r>
            <a:r>
              <a:rPr lang="en-US" b="0" i="0" dirty="0">
                <a:solidFill>
                  <a:srgbClr val="3C3C3C"/>
                </a:solidFill>
                <a:effectLst/>
                <a:latin typeface="Arial" panose="020B0604020202020204" pitchFamily="34" charset="0"/>
                <a:cs typeface="Arial" panose="020B0604020202020204" pitchFamily="34" charset="0"/>
              </a:rPr>
              <a:t> and </a:t>
            </a:r>
            <a:r>
              <a:rPr lang="en-US" b="0" i="1" dirty="0">
                <a:solidFill>
                  <a:srgbClr val="3C3C3C"/>
                </a:solidFill>
                <a:effectLst/>
                <a:latin typeface="Arial" panose="020B0604020202020204" pitchFamily="34" charset="0"/>
                <a:cs typeface="Arial" panose="020B0604020202020204" pitchFamily="34" charset="0"/>
              </a:rPr>
              <a:t>shape</a:t>
            </a:r>
            <a:r>
              <a:rPr lang="en-US" b="0" i="0" dirty="0">
                <a:solidFill>
                  <a:srgbClr val="3C3C3C"/>
                </a:solidFill>
                <a:effectLst/>
                <a:latin typeface="Arial" panose="020B0604020202020204" pitchFamily="34" charset="0"/>
                <a:cs typeface="Arial" panose="020B0604020202020204" pitchFamily="34" charset="0"/>
              </a:rPr>
              <a:t> compatibility.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679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C50A-FBE7-4383-AE6F-27024F446CB9}"/>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Selective search (cont.)</a:t>
            </a:r>
          </a:p>
        </p:txBody>
      </p:sp>
      <p:pic>
        <p:nvPicPr>
          <p:cNvPr id="5" name="Picture 4">
            <a:extLst>
              <a:ext uri="{FF2B5EF4-FFF2-40B4-BE49-F238E27FC236}">
                <a16:creationId xmlns:a16="http://schemas.microsoft.com/office/drawing/2014/main" id="{324B693A-9B24-4D02-AE4D-3525B284A3DF}"/>
              </a:ext>
            </a:extLst>
          </p:cNvPr>
          <p:cNvPicPr>
            <a:picLocks noChangeAspect="1"/>
          </p:cNvPicPr>
          <p:nvPr/>
        </p:nvPicPr>
        <p:blipFill>
          <a:blip r:embed="rId2"/>
          <a:stretch>
            <a:fillRect/>
          </a:stretch>
        </p:blipFill>
        <p:spPr>
          <a:xfrm>
            <a:off x="987335" y="1930400"/>
            <a:ext cx="2314898" cy="1714739"/>
          </a:xfrm>
          <a:prstGeom prst="rect">
            <a:avLst/>
          </a:prstGeom>
        </p:spPr>
      </p:pic>
      <p:sp>
        <p:nvSpPr>
          <p:cNvPr id="6" name="TextBox 5">
            <a:extLst>
              <a:ext uri="{FF2B5EF4-FFF2-40B4-BE49-F238E27FC236}">
                <a16:creationId xmlns:a16="http://schemas.microsoft.com/office/drawing/2014/main" id="{AD7D5F82-3B30-4A8A-ADB0-224403CC3FC5}"/>
              </a:ext>
            </a:extLst>
          </p:cNvPr>
          <p:cNvSpPr txBox="1"/>
          <p:nvPr/>
        </p:nvSpPr>
        <p:spPr>
          <a:xfrm>
            <a:off x="923989" y="3923456"/>
            <a:ext cx="2441589" cy="923330"/>
          </a:xfrm>
          <a:prstGeom prst="rect">
            <a:avLst/>
          </a:prstGeom>
          <a:noFill/>
        </p:spPr>
        <p:txBody>
          <a:bodyPr wrap="square" rtlCol="0">
            <a:spAutoFit/>
          </a:bodyPr>
          <a:lstStyle/>
          <a:p>
            <a:r>
              <a:rPr lang="en-US" dirty="0">
                <a:solidFill>
                  <a:srgbClr val="292929"/>
                </a:solidFill>
                <a:latin typeface="Arial" panose="020B0604020202020204" pitchFamily="34" charset="0"/>
                <a:cs typeface="Arial" panose="020B0604020202020204" pitchFamily="34" charset="0"/>
              </a:rPr>
              <a:t>C</a:t>
            </a:r>
            <a:r>
              <a:rPr lang="en-US" b="0" i="0" dirty="0">
                <a:solidFill>
                  <a:srgbClr val="292929"/>
                </a:solidFill>
                <a:effectLst/>
                <a:latin typeface="Arial" panose="020B0604020202020204" pitchFamily="34" charset="0"/>
                <a:cs typeface="Arial" panose="020B0604020202020204" pitchFamily="34" charset="0"/>
              </a:rPr>
              <a:t>olor of the cats is different but textures are same.</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117E492-A79D-4EE9-A1F5-19F5B50D3EBC}"/>
              </a:ext>
            </a:extLst>
          </p:cNvPr>
          <p:cNvPicPr>
            <a:picLocks noChangeAspect="1"/>
          </p:cNvPicPr>
          <p:nvPr/>
        </p:nvPicPr>
        <p:blipFill>
          <a:blip r:embed="rId3"/>
          <a:stretch>
            <a:fillRect/>
          </a:stretch>
        </p:blipFill>
        <p:spPr>
          <a:xfrm>
            <a:off x="3756298" y="1930400"/>
            <a:ext cx="2438740" cy="1714738"/>
          </a:xfrm>
          <a:prstGeom prst="rect">
            <a:avLst/>
          </a:prstGeom>
        </p:spPr>
      </p:pic>
      <p:sp>
        <p:nvSpPr>
          <p:cNvPr id="9" name="TextBox 8">
            <a:extLst>
              <a:ext uri="{FF2B5EF4-FFF2-40B4-BE49-F238E27FC236}">
                <a16:creationId xmlns:a16="http://schemas.microsoft.com/office/drawing/2014/main" id="{6017974C-C8A1-4C46-858A-8A95350138CE}"/>
              </a:ext>
            </a:extLst>
          </p:cNvPr>
          <p:cNvSpPr txBox="1"/>
          <p:nvPr/>
        </p:nvSpPr>
        <p:spPr>
          <a:xfrm>
            <a:off x="3707945" y="3923456"/>
            <a:ext cx="2535445" cy="1200329"/>
          </a:xfrm>
          <a:prstGeom prst="rect">
            <a:avLst/>
          </a:prstGeom>
          <a:noFill/>
        </p:spPr>
        <p:txBody>
          <a:bodyPr wrap="square" rtlCol="0">
            <a:spAutoFit/>
          </a:bodyPr>
          <a:lstStyle/>
          <a:p>
            <a:r>
              <a:rPr lang="en-US" b="0" i="0" dirty="0">
                <a:solidFill>
                  <a:srgbClr val="292929"/>
                </a:solidFill>
                <a:effectLst/>
                <a:latin typeface="Arial" panose="020B0604020202020204" pitchFamily="34" charset="0"/>
                <a:cs typeface="Arial" panose="020B0604020202020204" pitchFamily="34" charset="0"/>
              </a:rPr>
              <a:t>Chameleon and grass.</a:t>
            </a:r>
            <a:endParaRPr lang="en-US" dirty="0">
              <a:solidFill>
                <a:srgbClr val="292929"/>
              </a:solidFill>
              <a:latin typeface="Arial" panose="020B0604020202020204" pitchFamily="34" charset="0"/>
              <a:cs typeface="Arial" panose="020B0604020202020204" pitchFamily="34" charset="0"/>
            </a:endParaRPr>
          </a:p>
          <a:p>
            <a:r>
              <a:rPr lang="en-US" dirty="0">
                <a:solidFill>
                  <a:srgbClr val="292929"/>
                </a:solidFill>
                <a:latin typeface="Arial" panose="020B0604020202020204" pitchFamily="34" charset="0"/>
                <a:cs typeface="Arial" panose="020B0604020202020204" pitchFamily="34" charset="0"/>
              </a:rPr>
              <a:t>C</a:t>
            </a:r>
            <a:r>
              <a:rPr lang="en-US" b="0" i="0" dirty="0">
                <a:solidFill>
                  <a:srgbClr val="292929"/>
                </a:solidFill>
                <a:effectLst/>
                <a:latin typeface="Arial" panose="020B0604020202020204" pitchFamily="34" charset="0"/>
                <a:cs typeface="Arial" panose="020B0604020202020204" pitchFamily="34" charset="0"/>
              </a:rPr>
              <a:t>olors are similar but textures are different.</a:t>
            </a:r>
            <a:endParaRPr lang="en-US" dirty="0">
              <a:latin typeface="Arial" panose="020B0604020202020204" pitchFamily="34" charset="0"/>
              <a:cs typeface="Arial" panose="020B0604020202020204" pitchFamily="34" charset="0"/>
            </a:endParaRPr>
          </a:p>
          <a:p>
            <a:endParaRPr lang="en-US" dirty="0"/>
          </a:p>
        </p:txBody>
      </p:sp>
      <p:pic>
        <p:nvPicPr>
          <p:cNvPr id="13" name="Picture 12">
            <a:extLst>
              <a:ext uri="{FF2B5EF4-FFF2-40B4-BE49-F238E27FC236}">
                <a16:creationId xmlns:a16="http://schemas.microsoft.com/office/drawing/2014/main" id="{E1A7938B-A844-4413-A156-7612DAFCEF93}"/>
              </a:ext>
            </a:extLst>
          </p:cNvPr>
          <p:cNvPicPr>
            <a:picLocks noChangeAspect="1"/>
          </p:cNvPicPr>
          <p:nvPr/>
        </p:nvPicPr>
        <p:blipFill>
          <a:blip r:embed="rId4"/>
          <a:stretch>
            <a:fillRect/>
          </a:stretch>
        </p:blipFill>
        <p:spPr>
          <a:xfrm>
            <a:off x="6649103" y="1935326"/>
            <a:ext cx="2339702" cy="1709812"/>
          </a:xfrm>
          <a:prstGeom prst="rect">
            <a:avLst/>
          </a:prstGeom>
        </p:spPr>
      </p:pic>
      <p:sp>
        <p:nvSpPr>
          <p:cNvPr id="14" name="TextBox 13">
            <a:extLst>
              <a:ext uri="{FF2B5EF4-FFF2-40B4-BE49-F238E27FC236}">
                <a16:creationId xmlns:a16="http://schemas.microsoft.com/office/drawing/2014/main" id="{FC3796D0-8283-48FA-B5C8-E188A95F1AAF}"/>
              </a:ext>
            </a:extLst>
          </p:cNvPr>
          <p:cNvSpPr txBox="1"/>
          <p:nvPr/>
        </p:nvSpPr>
        <p:spPr>
          <a:xfrm>
            <a:off x="6585756" y="3923456"/>
            <a:ext cx="2960915"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Car and wheels. There no color or texture similarity. But there is size and shape similarity</a:t>
            </a:r>
            <a:r>
              <a:rPr lang="ru-R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between wheel and fender (wing).</a:t>
            </a:r>
          </a:p>
        </p:txBody>
      </p:sp>
    </p:spTree>
    <p:extLst>
      <p:ext uri="{BB962C8B-B14F-4D97-AF65-F5344CB8AC3E}">
        <p14:creationId xmlns:p14="http://schemas.microsoft.com/office/powerpoint/2010/main" val="270270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8EBD-4243-4E42-92CD-995102A83261}"/>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Selective search (cont.)</a:t>
            </a:r>
          </a:p>
        </p:txBody>
      </p:sp>
      <p:sp>
        <p:nvSpPr>
          <p:cNvPr id="3" name="Content Placeholder 2">
            <a:extLst>
              <a:ext uri="{FF2B5EF4-FFF2-40B4-BE49-F238E27FC236}">
                <a16:creationId xmlns:a16="http://schemas.microsoft.com/office/drawing/2014/main" id="{04AB94FB-3B67-424D-AA0C-B23C4B3B028F}"/>
              </a:ext>
            </a:extLst>
          </p:cNvPr>
          <p:cNvSpPr>
            <a:spLocks noGrp="1"/>
          </p:cNvSpPr>
          <p:nvPr>
            <p:ph idx="1"/>
          </p:nvPr>
        </p:nvSpPr>
        <p:spPr/>
        <p:txBody>
          <a:bodyPr/>
          <a:lstStyle/>
          <a:p>
            <a:pPr marL="0" indent="0" algn="l">
              <a:buNone/>
            </a:pPr>
            <a:r>
              <a:rPr lang="en-US" b="0" i="0" dirty="0">
                <a:solidFill>
                  <a:srgbClr val="3C3C3C"/>
                </a:solidFill>
                <a:effectLst/>
                <a:latin typeface="Arial" panose="020B0604020202020204" pitchFamily="34" charset="0"/>
                <a:cs typeface="Arial" panose="020B0604020202020204" pitchFamily="34" charset="0"/>
              </a:rPr>
              <a:t>Selective Search algorithm takes performs the following steps:</a:t>
            </a:r>
          </a:p>
          <a:p>
            <a:pPr algn="l">
              <a:buFont typeface="+mj-lt"/>
              <a:buAutoNum type="arabicPeriod"/>
            </a:pPr>
            <a:r>
              <a:rPr lang="en-US" dirty="0">
                <a:solidFill>
                  <a:srgbClr val="3C3C3C"/>
                </a:solidFill>
                <a:latin typeface="Arial" panose="020B0604020202020204" pitchFamily="34" charset="0"/>
                <a:cs typeface="Arial" panose="020B0604020202020204" pitchFamily="34" charset="0"/>
              </a:rPr>
              <a:t>Initialize proposal regions</a:t>
            </a:r>
            <a:endParaRPr lang="en-US" b="0" i="0" dirty="0">
              <a:solidFill>
                <a:srgbClr val="3C3C3C"/>
              </a:solidFill>
              <a:effectLst/>
              <a:latin typeface="Arial" panose="020B0604020202020204" pitchFamily="34" charset="0"/>
              <a:cs typeface="Arial" panose="020B0604020202020204" pitchFamily="34" charset="0"/>
            </a:endParaRPr>
          </a:p>
          <a:p>
            <a:pPr>
              <a:buFont typeface="+mj-lt"/>
              <a:buAutoNum type="arabicPeriod"/>
            </a:pPr>
            <a:r>
              <a:rPr lang="en-US" b="0" i="0" dirty="0">
                <a:solidFill>
                  <a:srgbClr val="3C3C3C"/>
                </a:solidFill>
                <a:effectLst/>
                <a:latin typeface="Arial" panose="020B0604020202020204" pitchFamily="34" charset="0"/>
                <a:cs typeface="Arial" panose="020B0604020202020204" pitchFamily="34" charset="0"/>
              </a:rPr>
              <a:t>Add all bounding boxes corresponding to segmented parts to the list of regional proposals</a:t>
            </a:r>
          </a:p>
          <a:p>
            <a:pPr>
              <a:buFont typeface="+mj-lt"/>
              <a:buAutoNum type="arabicPeriod"/>
            </a:pPr>
            <a:r>
              <a:rPr lang="en-US" b="0" i="0" dirty="0">
                <a:solidFill>
                  <a:srgbClr val="3C3C3C"/>
                </a:solidFill>
                <a:effectLst/>
                <a:latin typeface="Arial" panose="020B0604020202020204" pitchFamily="34" charset="0"/>
                <a:cs typeface="Arial" panose="020B0604020202020204" pitchFamily="34" charset="0"/>
              </a:rPr>
              <a:t>Group adjacent segments based on similarity</a:t>
            </a:r>
          </a:p>
          <a:p>
            <a:pPr>
              <a:buFont typeface="+mj-lt"/>
              <a:buAutoNum type="arabicPeriod"/>
            </a:pPr>
            <a:r>
              <a:rPr lang="en-US" b="0" i="0" dirty="0">
                <a:solidFill>
                  <a:srgbClr val="3C3C3C"/>
                </a:solidFill>
                <a:effectLst/>
                <a:latin typeface="Arial" panose="020B0604020202020204" pitchFamily="34" charset="0"/>
                <a:cs typeface="Arial" panose="020B0604020202020204" pitchFamily="34" charset="0"/>
              </a:rPr>
              <a:t>Go to step 2</a:t>
            </a:r>
          </a:p>
          <a:p>
            <a:pPr marL="0" indent="0" algn="l">
              <a:buNone/>
            </a:pPr>
            <a:r>
              <a:rPr lang="en-US" b="0" i="0" dirty="0">
                <a:solidFill>
                  <a:srgbClr val="3C3C3C"/>
                </a:solidFill>
                <a:effectLst/>
                <a:latin typeface="Arial" panose="020B0604020202020204" pitchFamily="34" charset="0"/>
                <a:cs typeface="Arial" panose="020B0604020202020204" pitchFamily="34" charset="0"/>
              </a:rPr>
              <a:t>At each iteration, larger segments are formed and added to the list of region proposals. Hence we create region proposals from smaller segments to larger segments in a bottom-up approach.</a:t>
            </a:r>
          </a:p>
          <a:p>
            <a:pPr marL="0" indent="0">
              <a:buNone/>
            </a:pPr>
            <a:endParaRPr lang="en-US" dirty="0"/>
          </a:p>
        </p:txBody>
      </p:sp>
    </p:spTree>
    <p:extLst>
      <p:ext uri="{BB962C8B-B14F-4D97-AF65-F5344CB8AC3E}">
        <p14:creationId xmlns:p14="http://schemas.microsoft.com/office/powerpoint/2010/main" val="245842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0571-E578-4CEE-A00B-B96181C546E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CNN</a:t>
            </a:r>
          </a:p>
        </p:txBody>
      </p:sp>
      <p:sp>
        <p:nvSpPr>
          <p:cNvPr id="3" name="Content Placeholder 2">
            <a:extLst>
              <a:ext uri="{FF2B5EF4-FFF2-40B4-BE49-F238E27FC236}">
                <a16:creationId xmlns:a16="http://schemas.microsoft.com/office/drawing/2014/main" id="{B14FB8B3-6D1A-4A3E-A15C-0CF428BBA07B}"/>
              </a:ext>
            </a:extLst>
          </p:cNvPr>
          <p:cNvSpPr>
            <a:spLocks noGrp="1"/>
          </p:cNvSpPr>
          <p:nvPr>
            <p:ph idx="1"/>
          </p:nvPr>
        </p:nvSpPr>
        <p:spPr>
          <a:xfrm>
            <a:off x="677334" y="2160589"/>
            <a:ext cx="8835782" cy="1572512"/>
          </a:xfrm>
        </p:spPr>
        <p:txBody>
          <a:bodyPr/>
          <a:lstStyle/>
          <a:p>
            <a:r>
              <a:rPr lang="en-US" b="0" i="0" dirty="0">
                <a:solidFill>
                  <a:srgbClr val="292929"/>
                </a:solidFill>
                <a:effectLst/>
                <a:latin typeface="Arial" panose="020B0604020202020204" pitchFamily="34" charset="0"/>
                <a:cs typeface="Arial" panose="020B0604020202020204" pitchFamily="34" charset="0"/>
              </a:rPr>
              <a:t>In the next step, we take each region proposal and we will create a feature vector representing this image in a much smaller dimension using a Convolutional Neural Network (CNN).</a:t>
            </a:r>
          </a:p>
          <a:p>
            <a:r>
              <a:rPr lang="en-US" b="0" i="0" dirty="0">
                <a:solidFill>
                  <a:srgbClr val="292929"/>
                </a:solidFill>
                <a:effectLst/>
                <a:latin typeface="Arial" panose="020B0604020202020204" pitchFamily="34" charset="0"/>
                <a:cs typeface="Arial" panose="020B0604020202020204" pitchFamily="34" charset="0"/>
              </a:rPr>
              <a:t>They use the </a:t>
            </a:r>
            <a:r>
              <a:rPr lang="en-US" b="0" i="0" dirty="0" err="1">
                <a:solidFill>
                  <a:srgbClr val="292929"/>
                </a:solidFill>
                <a:effectLst/>
                <a:latin typeface="Arial" panose="020B0604020202020204" pitchFamily="34" charset="0"/>
                <a:cs typeface="Arial" panose="020B0604020202020204" pitchFamily="34" charset="0"/>
              </a:rPr>
              <a:t>AlexNet</a:t>
            </a:r>
            <a:r>
              <a:rPr lang="en-US" b="0" i="0" dirty="0">
                <a:solidFill>
                  <a:srgbClr val="292929"/>
                </a:solidFill>
                <a:effectLst/>
                <a:latin typeface="Arial" panose="020B0604020202020204" pitchFamily="34" charset="0"/>
                <a:cs typeface="Arial" panose="020B0604020202020204" pitchFamily="34" charset="0"/>
              </a:rPr>
              <a:t> architecture [12] as a feature extractor. </a:t>
            </a:r>
            <a:endParaRPr lang="en-US"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89892681-E81A-40A0-8844-3757046A8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955" y="3866818"/>
            <a:ext cx="7885651" cy="25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0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68A6-3BB3-4EBF-B435-C2025BACAF65}"/>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SVM</a:t>
            </a:r>
          </a:p>
        </p:txBody>
      </p:sp>
      <p:sp>
        <p:nvSpPr>
          <p:cNvPr id="3" name="Content Placeholder 2">
            <a:extLst>
              <a:ext uri="{FF2B5EF4-FFF2-40B4-BE49-F238E27FC236}">
                <a16:creationId xmlns:a16="http://schemas.microsoft.com/office/drawing/2014/main" id="{158BA55C-83B8-4D44-9814-63031AFA7449}"/>
              </a:ext>
            </a:extLst>
          </p:cNvPr>
          <p:cNvSpPr>
            <a:spLocks noGrp="1"/>
          </p:cNvSpPr>
          <p:nvPr>
            <p:ph idx="1"/>
          </p:nvPr>
        </p:nvSpPr>
        <p:spPr/>
        <p:txBody>
          <a:bodyPr/>
          <a:lstStyle/>
          <a:p>
            <a:r>
              <a:rPr lang="en-US" dirty="0">
                <a:solidFill>
                  <a:srgbClr val="292929"/>
                </a:solidFill>
                <a:latin typeface="Arial" panose="020B0604020202020204" pitchFamily="34" charset="0"/>
                <a:cs typeface="Arial" panose="020B0604020202020204" pitchFamily="34" charset="0"/>
              </a:rPr>
              <a:t>At the previous step w</a:t>
            </a:r>
            <a:r>
              <a:rPr lang="en-US" b="0" i="0" dirty="0">
                <a:solidFill>
                  <a:srgbClr val="292929"/>
                </a:solidFill>
                <a:effectLst/>
                <a:latin typeface="Arial" panose="020B0604020202020204" pitchFamily="34" charset="0"/>
                <a:cs typeface="Arial" panose="020B0604020202020204" pitchFamily="34" charset="0"/>
              </a:rPr>
              <a:t>e created feature vectors from the image proposals. </a:t>
            </a:r>
            <a:br>
              <a:rPr lang="en-US" b="0" i="0" dirty="0">
                <a:solidFill>
                  <a:srgbClr val="292929"/>
                </a:solidFill>
                <a:effectLst/>
                <a:latin typeface="Arial" panose="020B0604020202020204" pitchFamily="34" charset="0"/>
                <a:cs typeface="Arial" panose="020B0604020202020204" pitchFamily="34" charset="0"/>
              </a:rPr>
            </a:br>
            <a:endParaRPr lang="en-US" b="0" i="0" dirty="0">
              <a:solidFill>
                <a:srgbClr val="292929"/>
              </a:solidFill>
              <a:effectLst/>
              <a:latin typeface="Arial" panose="020B0604020202020204" pitchFamily="34" charset="0"/>
              <a:cs typeface="Arial" panose="020B0604020202020204" pitchFamily="34" charset="0"/>
            </a:endParaRPr>
          </a:p>
          <a:p>
            <a:r>
              <a:rPr lang="en-US" b="0" i="0" dirty="0">
                <a:solidFill>
                  <a:srgbClr val="292929"/>
                </a:solidFill>
                <a:effectLst/>
                <a:latin typeface="Arial" panose="020B0604020202020204" pitchFamily="34" charset="0"/>
                <a:cs typeface="Arial" panose="020B0604020202020204" pitchFamily="34" charset="0"/>
              </a:rPr>
              <a:t>Now we will need to classify those feature vectors. We want to detect what class of object those feature vectors represent.</a:t>
            </a:r>
            <a:br>
              <a:rPr lang="en-US" b="0" i="0" dirty="0">
                <a:solidFill>
                  <a:srgbClr val="292929"/>
                </a:solidFill>
                <a:effectLst/>
                <a:latin typeface="Arial" panose="020B0604020202020204" pitchFamily="34" charset="0"/>
                <a:cs typeface="Arial" panose="020B0604020202020204" pitchFamily="34" charset="0"/>
              </a:rPr>
            </a:br>
            <a:endParaRPr lang="en-US" b="0" i="0" dirty="0">
              <a:solidFill>
                <a:srgbClr val="292929"/>
              </a:solidFill>
              <a:effectLst/>
              <a:latin typeface="Arial" panose="020B0604020202020204" pitchFamily="34" charset="0"/>
              <a:cs typeface="Arial" panose="020B0604020202020204" pitchFamily="34" charset="0"/>
            </a:endParaRPr>
          </a:p>
          <a:p>
            <a:r>
              <a:rPr lang="en-US" b="0" i="0" dirty="0">
                <a:solidFill>
                  <a:srgbClr val="292929"/>
                </a:solidFill>
                <a:effectLst/>
                <a:latin typeface="Arial" panose="020B0604020202020204" pitchFamily="34" charset="0"/>
                <a:cs typeface="Arial" panose="020B0604020202020204" pitchFamily="34" charset="0"/>
              </a:rPr>
              <a:t>For this purpose we use an Support Vector Machine classifier. We have one SVM for each object class and we use them all.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7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8B54-DC2F-4D21-BA75-F1636CEA7AAB}"/>
              </a:ext>
            </a:extLst>
          </p:cNvPr>
          <p:cNvSpPr>
            <a:spLocks noGrp="1"/>
          </p:cNvSpPr>
          <p:nvPr>
            <p:ph type="title"/>
          </p:nvPr>
        </p:nvSpPr>
        <p:spPr/>
        <p:txBody>
          <a:bodyPr/>
          <a:lstStyle/>
          <a:p>
            <a:pPr algn="ctr"/>
            <a:r>
              <a:rPr lang="en-US" dirty="0"/>
              <a:t>Problem with R-CNN</a:t>
            </a:r>
          </a:p>
        </p:txBody>
      </p:sp>
      <p:sp>
        <p:nvSpPr>
          <p:cNvPr id="3" name="Content Placeholder 2">
            <a:extLst>
              <a:ext uri="{FF2B5EF4-FFF2-40B4-BE49-F238E27FC236}">
                <a16:creationId xmlns:a16="http://schemas.microsoft.com/office/drawing/2014/main" id="{A937848A-19E3-4A9C-BD06-1B3483A0501E}"/>
              </a:ext>
            </a:extLst>
          </p:cNvPr>
          <p:cNvSpPr>
            <a:spLocks noGrp="1"/>
          </p:cNvSpPr>
          <p:nvPr>
            <p:ph idx="1"/>
          </p:nvPr>
        </p:nvSpPr>
        <p:spPr/>
        <p:txBody>
          <a:bodyPr/>
          <a:lstStyle/>
          <a:p>
            <a:pPr fontAlgn="base"/>
            <a:r>
              <a:rPr lang="en-US" b="0" i="0" dirty="0">
                <a:solidFill>
                  <a:srgbClr val="0E101A"/>
                </a:solidFill>
                <a:effectLst/>
                <a:latin typeface="Arial" panose="020B0604020202020204" pitchFamily="34" charset="0"/>
                <a:cs typeface="Arial" panose="020B0604020202020204" pitchFamily="34" charset="0"/>
              </a:rPr>
              <a:t>Each image needs to classify </a:t>
            </a:r>
            <a:r>
              <a:rPr lang="en-US" b="0" i="1" dirty="0">
                <a:solidFill>
                  <a:srgbClr val="0E101A"/>
                </a:solidFill>
                <a:effectLst/>
                <a:latin typeface="Arial" panose="020B0604020202020204" pitchFamily="34" charset="0"/>
                <a:cs typeface="Arial" panose="020B0604020202020204" pitchFamily="34" charset="0"/>
              </a:rPr>
              <a:t>2000</a:t>
            </a:r>
            <a:r>
              <a:rPr lang="en-US" b="0" i="0" dirty="0">
                <a:solidFill>
                  <a:srgbClr val="0E101A"/>
                </a:solidFill>
                <a:effectLst/>
                <a:latin typeface="Arial" panose="020B0604020202020204" pitchFamily="34" charset="0"/>
                <a:cs typeface="Arial" panose="020B0604020202020204" pitchFamily="34" charset="0"/>
              </a:rPr>
              <a:t> region proposals. So, it takes a lot of time to train the network.</a:t>
            </a:r>
            <a:br>
              <a:rPr lang="en-US" b="0" i="0" dirty="0">
                <a:solidFill>
                  <a:srgbClr val="0E101A"/>
                </a:solidFill>
                <a:effectLst/>
                <a:latin typeface="Arial" panose="020B0604020202020204" pitchFamily="34" charset="0"/>
                <a:cs typeface="Arial" panose="020B0604020202020204" pitchFamily="34" charset="0"/>
              </a:rPr>
            </a:br>
            <a:endParaRPr lang="en-US" b="0" i="0" dirty="0">
              <a:solidFill>
                <a:srgbClr val="40424E"/>
              </a:solidFill>
              <a:effectLst/>
              <a:latin typeface="Arial" panose="020B0604020202020204" pitchFamily="34" charset="0"/>
              <a:cs typeface="Arial" panose="020B0604020202020204" pitchFamily="34" charset="0"/>
            </a:endParaRPr>
          </a:p>
          <a:p>
            <a:pPr fontAlgn="base"/>
            <a:r>
              <a:rPr lang="en-US" b="0" i="0" dirty="0">
                <a:solidFill>
                  <a:srgbClr val="40424E"/>
                </a:solidFill>
                <a:effectLst/>
                <a:latin typeface="Arial" panose="020B0604020202020204" pitchFamily="34" charset="0"/>
                <a:cs typeface="Arial" panose="020B0604020202020204" pitchFamily="34" charset="0"/>
              </a:rPr>
              <a:t>It requires </a:t>
            </a:r>
            <a:r>
              <a:rPr lang="en-US" b="0" i="1" dirty="0">
                <a:solidFill>
                  <a:srgbClr val="40424E"/>
                </a:solidFill>
                <a:effectLst/>
                <a:latin typeface="Arial" panose="020B0604020202020204" pitchFamily="34" charset="0"/>
                <a:cs typeface="Arial" panose="020B0604020202020204" pitchFamily="34" charset="0"/>
              </a:rPr>
              <a:t>49</a:t>
            </a:r>
            <a:r>
              <a:rPr lang="en-US" b="0" i="0" dirty="0">
                <a:solidFill>
                  <a:srgbClr val="40424E"/>
                </a:solidFill>
                <a:effectLst/>
                <a:latin typeface="Arial" panose="020B0604020202020204" pitchFamily="34" charset="0"/>
                <a:cs typeface="Arial" panose="020B0604020202020204" pitchFamily="34" charset="0"/>
              </a:rPr>
              <a:t> seconds to detect the objects in an image on GPU.</a:t>
            </a:r>
            <a:br>
              <a:rPr lang="en-US" b="0" i="0" dirty="0">
                <a:solidFill>
                  <a:srgbClr val="40424E"/>
                </a:solidFill>
                <a:effectLst/>
                <a:latin typeface="Arial" panose="020B0604020202020204" pitchFamily="34" charset="0"/>
                <a:cs typeface="Arial" panose="020B0604020202020204" pitchFamily="34" charset="0"/>
              </a:rPr>
            </a:br>
            <a:endParaRPr lang="en-US" b="0" i="0" dirty="0">
              <a:solidFill>
                <a:srgbClr val="40424E"/>
              </a:solidFill>
              <a:effectLst/>
              <a:latin typeface="Arial" panose="020B0604020202020204" pitchFamily="34" charset="0"/>
              <a:cs typeface="Arial" panose="020B0604020202020204" pitchFamily="34" charset="0"/>
            </a:endParaRPr>
          </a:p>
          <a:p>
            <a:pPr fontAlgn="base"/>
            <a:r>
              <a:rPr lang="en-US" b="0" i="0" dirty="0">
                <a:solidFill>
                  <a:srgbClr val="40424E"/>
                </a:solidFill>
                <a:effectLst/>
                <a:latin typeface="Arial" panose="020B0604020202020204" pitchFamily="34" charset="0"/>
                <a:cs typeface="Arial" panose="020B0604020202020204" pitchFamily="34" charset="0"/>
              </a:rPr>
              <a:t>To store the feature map of the region proposal, lots </a:t>
            </a:r>
            <a:r>
              <a:rPr lang="en-US" b="0" i="0">
                <a:solidFill>
                  <a:srgbClr val="40424E"/>
                </a:solidFill>
                <a:effectLst/>
                <a:latin typeface="Arial" panose="020B0604020202020204" pitchFamily="34" charset="0"/>
                <a:cs typeface="Arial" panose="020B0604020202020204" pitchFamily="34" charset="0"/>
              </a:rPr>
              <a:t>of disk </a:t>
            </a:r>
            <a:r>
              <a:rPr lang="en-US" b="0" i="0" dirty="0">
                <a:solidFill>
                  <a:srgbClr val="40424E"/>
                </a:solidFill>
                <a:effectLst/>
                <a:latin typeface="Arial" panose="020B0604020202020204" pitchFamily="34" charset="0"/>
                <a:cs typeface="Arial" panose="020B0604020202020204" pitchFamily="34" charset="0"/>
              </a:rPr>
              <a:t>space is also required.</a:t>
            </a:r>
          </a:p>
          <a:p>
            <a:pPr marL="0" indent="0">
              <a:buNone/>
            </a:pPr>
            <a:endParaRPr lang="en-US" dirty="0"/>
          </a:p>
        </p:txBody>
      </p:sp>
    </p:spTree>
    <p:extLst>
      <p:ext uri="{BB962C8B-B14F-4D97-AF65-F5344CB8AC3E}">
        <p14:creationId xmlns:p14="http://schemas.microsoft.com/office/powerpoint/2010/main" val="4000389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4B3D-5FF2-4E3F-B481-D7B01910501B}"/>
              </a:ext>
            </a:extLst>
          </p:cNvPr>
          <p:cNvSpPr>
            <a:spLocks noGrp="1"/>
          </p:cNvSpPr>
          <p:nvPr>
            <p:ph type="title"/>
          </p:nvPr>
        </p:nvSpPr>
        <p:spPr>
          <a:xfrm>
            <a:off x="677334" y="609600"/>
            <a:ext cx="8596668" cy="799750"/>
          </a:xfrm>
        </p:spPr>
        <p:txBody>
          <a:bodyPr/>
          <a:lstStyle/>
          <a:p>
            <a:pPr algn="ctr"/>
            <a:r>
              <a:rPr lang="en-US" dirty="0"/>
              <a:t>Fast R-CNN</a:t>
            </a:r>
          </a:p>
        </p:txBody>
      </p:sp>
      <p:sp>
        <p:nvSpPr>
          <p:cNvPr id="3" name="Content Placeholder 2">
            <a:extLst>
              <a:ext uri="{FF2B5EF4-FFF2-40B4-BE49-F238E27FC236}">
                <a16:creationId xmlns:a16="http://schemas.microsoft.com/office/drawing/2014/main" id="{E01DD771-1FB0-4165-AE4A-428541117CD2}"/>
              </a:ext>
            </a:extLst>
          </p:cNvPr>
          <p:cNvSpPr>
            <a:spLocks noGrp="1"/>
          </p:cNvSpPr>
          <p:nvPr>
            <p:ph idx="1"/>
          </p:nvPr>
        </p:nvSpPr>
        <p:spPr>
          <a:xfrm>
            <a:off x="677333" y="2160589"/>
            <a:ext cx="8743503" cy="1698347"/>
          </a:xfrm>
        </p:spPr>
        <p:txBody>
          <a:bodyPr>
            <a:normAutofit fontScale="92500"/>
          </a:bodyPr>
          <a:lstStyle/>
          <a:p>
            <a:r>
              <a:rPr lang="en-US" b="0" i="0" dirty="0">
                <a:solidFill>
                  <a:srgbClr val="40424E"/>
                </a:solidFill>
                <a:effectLst/>
                <a:latin typeface="Arial" panose="020B0604020202020204" pitchFamily="34" charset="0"/>
                <a:cs typeface="Arial" panose="020B0604020202020204" pitchFamily="34" charset="0"/>
              </a:rPr>
              <a:t>In R-CNN we passed each region proposal one by one in the CNN architecture and selective search generated around </a:t>
            </a:r>
            <a:r>
              <a:rPr lang="en-US" b="0" i="1" dirty="0">
                <a:solidFill>
                  <a:srgbClr val="40424E"/>
                </a:solidFill>
                <a:effectLst/>
                <a:latin typeface="Arial" panose="020B0604020202020204" pitchFamily="34" charset="0"/>
                <a:cs typeface="Arial" panose="020B0604020202020204" pitchFamily="34" charset="0"/>
              </a:rPr>
              <a:t>2000</a:t>
            </a:r>
            <a:r>
              <a:rPr lang="en-US" b="0" i="0" dirty="0">
                <a:solidFill>
                  <a:srgbClr val="40424E"/>
                </a:solidFill>
                <a:effectLst/>
                <a:latin typeface="Arial" panose="020B0604020202020204" pitchFamily="34" charset="0"/>
                <a:cs typeface="Arial" panose="020B0604020202020204" pitchFamily="34" charset="0"/>
              </a:rPr>
              <a:t> region proposal for an image. So, it is computationally expensive to train and even test the image using R-CNN.</a:t>
            </a:r>
          </a:p>
          <a:p>
            <a:r>
              <a:rPr lang="en-US" b="0" i="0" dirty="0">
                <a:solidFill>
                  <a:srgbClr val="40424E"/>
                </a:solidFill>
                <a:effectLst/>
                <a:latin typeface="Arial" panose="020B0604020202020204" pitchFamily="34" charset="0"/>
                <a:cs typeface="Arial" panose="020B0604020202020204" pitchFamily="34" charset="0"/>
              </a:rPr>
              <a:t>To deal with this problem Fast R-CNN [10] was proposed, It takes the whole image and region proposals as input in its CNN architecture in one forward propagation.</a:t>
            </a:r>
            <a:endParaRPr lang="en-US" dirty="0">
              <a:latin typeface="Arial" panose="020B0604020202020204" pitchFamily="34" charset="0"/>
              <a:cs typeface="Arial" panose="020B0604020202020204" pitchFamily="34" charset="0"/>
            </a:endParaRPr>
          </a:p>
        </p:txBody>
      </p:sp>
      <p:pic>
        <p:nvPicPr>
          <p:cNvPr id="1026" name="Picture 2" descr="Lightbox">
            <a:extLst>
              <a:ext uri="{FF2B5EF4-FFF2-40B4-BE49-F238E27FC236}">
                <a16:creationId xmlns:a16="http://schemas.microsoft.com/office/drawing/2014/main" id="{56F3BCDE-952C-44EE-AF03-1021DE48C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345" y="3858937"/>
            <a:ext cx="8207501" cy="253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65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F215F-615B-45B9-9207-DD5AF3B37092}"/>
              </a:ext>
            </a:extLst>
          </p:cNvPr>
          <p:cNvSpPr>
            <a:spLocks noGrp="1"/>
          </p:cNvSpPr>
          <p:nvPr>
            <p:ph type="title"/>
          </p:nvPr>
        </p:nvSpPr>
        <p:spPr/>
        <p:txBody>
          <a:bodyPr/>
          <a:lstStyle/>
          <a:p>
            <a:pPr algn="ctr"/>
            <a:r>
              <a:rPr lang="en-US" dirty="0"/>
              <a:t>Fast R-CNN (cont.)</a:t>
            </a:r>
          </a:p>
        </p:txBody>
      </p:sp>
      <p:sp>
        <p:nvSpPr>
          <p:cNvPr id="3" name="Content Placeholder 2">
            <a:extLst>
              <a:ext uri="{FF2B5EF4-FFF2-40B4-BE49-F238E27FC236}">
                <a16:creationId xmlns:a16="http://schemas.microsoft.com/office/drawing/2014/main" id="{AEFC92EC-7F06-472D-A727-E917D73E1290}"/>
              </a:ext>
            </a:extLst>
          </p:cNvPr>
          <p:cNvSpPr>
            <a:spLocks noGrp="1"/>
          </p:cNvSpPr>
          <p:nvPr>
            <p:ph idx="1"/>
          </p:nvPr>
        </p:nvSpPr>
        <p:spPr/>
        <p:txBody>
          <a:bodyPr/>
          <a:lstStyle/>
          <a:p>
            <a:r>
              <a:rPr lang="en-US" b="0" i="0" dirty="0">
                <a:solidFill>
                  <a:srgbClr val="40424E"/>
                </a:solidFill>
                <a:effectLst/>
                <a:latin typeface="Arial" panose="020B0604020202020204" pitchFamily="34" charset="0"/>
                <a:cs typeface="Arial" panose="020B0604020202020204" pitchFamily="34" charset="0"/>
              </a:rPr>
              <a:t>Fast R-CNN drastically improves the training </a:t>
            </a:r>
            <a:r>
              <a:rPr lang="en-US" b="0" i="1" dirty="0">
                <a:solidFill>
                  <a:srgbClr val="40424E"/>
                </a:solidFill>
                <a:effectLst/>
                <a:latin typeface="Arial" panose="020B0604020202020204" pitchFamily="34" charset="0"/>
                <a:cs typeface="Arial" panose="020B0604020202020204" pitchFamily="34" charset="0"/>
              </a:rPr>
              <a:t>(8.75 </a:t>
            </a:r>
            <a:r>
              <a:rPr lang="en-US" b="0" i="1" dirty="0" err="1">
                <a:solidFill>
                  <a:srgbClr val="40424E"/>
                </a:solidFill>
                <a:effectLst/>
                <a:latin typeface="Arial" panose="020B0604020202020204" pitchFamily="34" charset="0"/>
                <a:cs typeface="Arial" panose="020B0604020202020204" pitchFamily="34" charset="0"/>
              </a:rPr>
              <a:t>hrs</a:t>
            </a:r>
            <a:r>
              <a:rPr lang="en-US" b="0" i="1" dirty="0">
                <a:solidFill>
                  <a:srgbClr val="40424E"/>
                </a:solidFill>
                <a:effectLst/>
                <a:latin typeface="Arial" panose="020B0604020202020204" pitchFamily="34" charset="0"/>
                <a:cs typeface="Arial" panose="020B0604020202020204" pitchFamily="34" charset="0"/>
              </a:rPr>
              <a:t> vs 84 </a:t>
            </a:r>
            <a:r>
              <a:rPr lang="en-US" b="0" i="1" dirty="0" err="1">
                <a:solidFill>
                  <a:srgbClr val="40424E"/>
                </a:solidFill>
                <a:effectLst/>
                <a:latin typeface="Arial" panose="020B0604020202020204" pitchFamily="34" charset="0"/>
                <a:cs typeface="Arial" panose="020B0604020202020204" pitchFamily="34" charset="0"/>
              </a:rPr>
              <a:t>hrs</a:t>
            </a:r>
            <a:r>
              <a:rPr lang="en-US" b="0" i="1" dirty="0">
                <a:solidFill>
                  <a:srgbClr val="40424E"/>
                </a:solidFill>
                <a:effectLst/>
                <a:latin typeface="Arial" panose="020B0604020202020204" pitchFamily="34" charset="0"/>
                <a:cs typeface="Arial" panose="020B0604020202020204" pitchFamily="34" charset="0"/>
              </a:rPr>
              <a:t>)</a:t>
            </a:r>
            <a:r>
              <a:rPr lang="en-US" b="0" i="0" dirty="0">
                <a:solidFill>
                  <a:srgbClr val="40424E"/>
                </a:solidFill>
                <a:effectLst/>
                <a:latin typeface="Arial" panose="020B0604020202020204" pitchFamily="34" charset="0"/>
                <a:cs typeface="Arial" panose="020B0604020202020204" pitchFamily="34" charset="0"/>
              </a:rPr>
              <a:t> and detection time from R-CNN. It also improves Mean Average Precision </a:t>
            </a:r>
            <a:r>
              <a:rPr lang="en-US" b="0" i="0" dirty="0">
                <a:solidFill>
                  <a:srgbClr val="40424E"/>
                </a:solidFill>
                <a:effectLst/>
                <a:latin typeface="urw-din"/>
              </a:rPr>
              <a:t>(</a:t>
            </a:r>
            <a:r>
              <a:rPr lang="en-US" b="0" i="0" dirty="0" err="1">
                <a:solidFill>
                  <a:srgbClr val="40424E"/>
                </a:solidFill>
                <a:effectLst/>
                <a:latin typeface="urw-din"/>
              </a:rPr>
              <a:t>mAP</a:t>
            </a:r>
            <a:r>
              <a:rPr lang="en-US" b="0" i="0" dirty="0">
                <a:solidFill>
                  <a:srgbClr val="40424E"/>
                </a:solidFill>
                <a:effectLst/>
                <a:latin typeface="urw-din"/>
              </a:rPr>
              <a:t>) [22] </a:t>
            </a:r>
            <a:r>
              <a:rPr lang="en-US" b="0" i="0" dirty="0">
                <a:solidFill>
                  <a:srgbClr val="40424E"/>
                </a:solidFill>
                <a:effectLst/>
                <a:latin typeface="Arial" panose="020B0604020202020204" pitchFamily="34" charset="0"/>
                <a:cs typeface="Arial" panose="020B0604020202020204" pitchFamily="34" charset="0"/>
              </a:rPr>
              <a:t>marginally as compare to R-CNN.</a:t>
            </a:r>
            <a:br>
              <a:rPr lang="en-US" b="0" i="0" dirty="0">
                <a:solidFill>
                  <a:srgbClr val="40424E"/>
                </a:solidFill>
                <a:effectLst/>
                <a:latin typeface="Arial" panose="020B0604020202020204" pitchFamily="34" charset="0"/>
                <a:cs typeface="Arial" panose="020B0604020202020204" pitchFamily="34" charset="0"/>
              </a:rPr>
            </a:br>
            <a:endParaRPr lang="en-US" b="0" i="0" dirty="0">
              <a:solidFill>
                <a:srgbClr val="40424E"/>
              </a:solidFill>
              <a:effectLst/>
              <a:latin typeface="Arial" panose="020B0604020202020204" pitchFamily="34" charset="0"/>
              <a:cs typeface="Arial" panose="020B0604020202020204" pitchFamily="34" charset="0"/>
            </a:endParaRPr>
          </a:p>
          <a:p>
            <a:r>
              <a:rPr lang="en-US" b="0" i="0" dirty="0">
                <a:solidFill>
                  <a:srgbClr val="40424E"/>
                </a:solidFill>
                <a:effectLst/>
                <a:latin typeface="Arial" panose="020B0604020202020204" pitchFamily="34" charset="0"/>
                <a:cs typeface="Arial" panose="020B0604020202020204" pitchFamily="34" charset="0"/>
              </a:rPr>
              <a:t>Most of the time taken by Fast R-CNN during detection is a selective search region proposal generation algorithm.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204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405F-B5C5-4FAB-A473-C0B73EE124F8}"/>
              </a:ext>
            </a:extLst>
          </p:cNvPr>
          <p:cNvSpPr>
            <a:spLocks noGrp="1"/>
          </p:cNvSpPr>
          <p:nvPr>
            <p:ph type="title"/>
          </p:nvPr>
        </p:nvSpPr>
        <p:spPr>
          <a:xfrm>
            <a:off x="677334" y="609600"/>
            <a:ext cx="8596668" cy="724250"/>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8213B692-7812-44F0-91C2-3AE40967D6DE}"/>
              </a:ext>
            </a:extLst>
          </p:cNvPr>
          <p:cNvSpPr>
            <a:spLocks noGrp="1"/>
          </p:cNvSpPr>
          <p:nvPr>
            <p:ph idx="1"/>
          </p:nvPr>
        </p:nvSpPr>
        <p:spPr>
          <a:xfrm>
            <a:off x="677334" y="4001549"/>
            <a:ext cx="8596668" cy="2039813"/>
          </a:xfrm>
        </p:spPr>
        <p:txBody>
          <a:bodyPr/>
          <a:lstStyle/>
          <a:p>
            <a:pPr algn="l"/>
            <a:r>
              <a:rPr lang="en-US" sz="1800" b="0" i="0" u="none" strike="noStrike" baseline="0" dirty="0">
                <a:latin typeface="Arial" panose="020B0604020202020204" pitchFamily="34" charset="0"/>
                <a:cs typeface="Arial" panose="020B0604020202020204" pitchFamily="34" charset="0"/>
              </a:rPr>
              <a:t>Proper management of traffic-sign inventory is an important task in ensuring safety and efficiency of the traffic flow.</a:t>
            </a:r>
            <a:br>
              <a:rPr lang="en-US" sz="1800" b="0" i="0" u="none" strike="noStrike" baseline="0" dirty="0">
                <a:latin typeface="Arial" panose="020B0604020202020204" pitchFamily="34" charset="0"/>
                <a:cs typeface="Arial" panose="020B0604020202020204" pitchFamily="34" charset="0"/>
              </a:rPr>
            </a:br>
            <a:endParaRPr lang="en-US" sz="18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Automatic detection and recognition of traffic signs plays a crucial role in management of the traffic-sign inventory. It provides accurate and timely way to manage traffic-sign inventory with a minimal human effort.</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9B831B2-B4E8-4EB4-B6D7-8922526FC2B7}"/>
              </a:ext>
            </a:extLst>
          </p:cNvPr>
          <p:cNvPicPr>
            <a:picLocks noChangeAspect="1"/>
          </p:cNvPicPr>
          <p:nvPr/>
        </p:nvPicPr>
        <p:blipFill>
          <a:blip r:embed="rId2"/>
          <a:stretch>
            <a:fillRect/>
          </a:stretch>
        </p:blipFill>
        <p:spPr>
          <a:xfrm>
            <a:off x="2752585" y="1575033"/>
            <a:ext cx="4446165" cy="2185332"/>
          </a:xfrm>
          <a:prstGeom prst="rect">
            <a:avLst/>
          </a:prstGeom>
        </p:spPr>
      </p:pic>
    </p:spTree>
    <p:extLst>
      <p:ext uri="{BB962C8B-B14F-4D97-AF65-F5344CB8AC3E}">
        <p14:creationId xmlns:p14="http://schemas.microsoft.com/office/powerpoint/2010/main" val="4134390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765D-4DFB-4951-924C-D5B247081858}"/>
              </a:ext>
            </a:extLst>
          </p:cNvPr>
          <p:cNvSpPr>
            <a:spLocks noGrp="1"/>
          </p:cNvSpPr>
          <p:nvPr>
            <p:ph type="title"/>
          </p:nvPr>
        </p:nvSpPr>
        <p:spPr/>
        <p:txBody>
          <a:bodyPr/>
          <a:lstStyle/>
          <a:p>
            <a:pPr algn="ctr"/>
            <a:r>
              <a:rPr lang="en-US" dirty="0"/>
              <a:t>Faster R-CNN</a:t>
            </a:r>
          </a:p>
        </p:txBody>
      </p:sp>
      <p:sp>
        <p:nvSpPr>
          <p:cNvPr id="3" name="Content Placeholder 2">
            <a:extLst>
              <a:ext uri="{FF2B5EF4-FFF2-40B4-BE49-F238E27FC236}">
                <a16:creationId xmlns:a16="http://schemas.microsoft.com/office/drawing/2014/main" id="{30A23FAE-29DB-488B-8DF4-EC5EA97708B7}"/>
              </a:ext>
            </a:extLst>
          </p:cNvPr>
          <p:cNvSpPr>
            <a:spLocks noGrp="1"/>
          </p:cNvSpPr>
          <p:nvPr>
            <p:ph idx="1"/>
          </p:nvPr>
        </p:nvSpPr>
        <p:spPr>
          <a:xfrm>
            <a:off x="677334" y="2160589"/>
            <a:ext cx="8596668" cy="1715125"/>
          </a:xfrm>
        </p:spPr>
        <p:txBody>
          <a:bodyPr>
            <a:noAutofit/>
          </a:bodyPr>
          <a:lstStyle/>
          <a:p>
            <a:r>
              <a:rPr lang="en-US" dirty="0">
                <a:solidFill>
                  <a:srgbClr val="40424E"/>
                </a:solidFill>
                <a:latin typeface="Arial" panose="020B0604020202020204" pitchFamily="34" charset="0"/>
                <a:cs typeface="Arial" panose="020B0604020202020204" pitchFamily="34" charset="0"/>
              </a:rPr>
              <a:t>T</a:t>
            </a:r>
            <a:r>
              <a:rPr lang="en-US" b="0" i="0" dirty="0">
                <a:solidFill>
                  <a:srgbClr val="40424E"/>
                </a:solidFill>
                <a:effectLst/>
                <a:latin typeface="Arial" panose="020B0604020202020204" pitchFamily="34" charset="0"/>
                <a:cs typeface="Arial" panose="020B0604020202020204" pitchFamily="34" charset="0"/>
              </a:rPr>
              <a:t>he bottleneck of the architecture Fast R-CNN is </a:t>
            </a:r>
            <a:r>
              <a:rPr lang="en-US" b="0" i="0">
                <a:solidFill>
                  <a:srgbClr val="40424E"/>
                </a:solidFill>
                <a:effectLst/>
                <a:latin typeface="Arial" panose="020B0604020202020204" pitchFamily="34" charset="0"/>
                <a:cs typeface="Arial" panose="020B0604020202020204" pitchFamily="34" charset="0"/>
              </a:rPr>
              <a:t>Selective Search</a:t>
            </a:r>
            <a:r>
              <a:rPr lang="en-US" b="0" i="0" dirty="0">
                <a:solidFill>
                  <a:srgbClr val="40424E"/>
                </a:solidFill>
                <a:effectLst/>
                <a:latin typeface="Arial" panose="020B0604020202020204" pitchFamily="34" charset="0"/>
                <a:cs typeface="Arial" panose="020B0604020202020204" pitchFamily="34" charset="0"/>
              </a:rPr>
              <a:t>. Since it needs to generate </a:t>
            </a:r>
            <a:r>
              <a:rPr lang="en-US" b="0" i="1" dirty="0">
                <a:solidFill>
                  <a:srgbClr val="40424E"/>
                </a:solidFill>
                <a:effectLst/>
                <a:latin typeface="Arial" panose="020B0604020202020204" pitchFamily="34" charset="0"/>
                <a:cs typeface="Arial" panose="020B0604020202020204" pitchFamily="34" charset="0"/>
              </a:rPr>
              <a:t>2000</a:t>
            </a:r>
            <a:r>
              <a:rPr lang="en-US" b="0" i="0" dirty="0">
                <a:solidFill>
                  <a:srgbClr val="40424E"/>
                </a:solidFill>
                <a:effectLst/>
                <a:latin typeface="Arial" panose="020B0604020202020204" pitchFamily="34" charset="0"/>
                <a:cs typeface="Arial" panose="020B0604020202020204" pitchFamily="34" charset="0"/>
              </a:rPr>
              <a:t> proposals per image.</a:t>
            </a:r>
            <a:br>
              <a:rPr lang="en-US" b="0" i="0" dirty="0">
                <a:solidFill>
                  <a:srgbClr val="40424E"/>
                </a:solidFill>
                <a:effectLst/>
                <a:latin typeface="Arial" panose="020B0604020202020204" pitchFamily="34" charset="0"/>
                <a:cs typeface="Arial" panose="020B0604020202020204" pitchFamily="34" charset="0"/>
              </a:rPr>
            </a:br>
            <a:endParaRPr lang="en-US" b="0" i="0" dirty="0">
              <a:solidFill>
                <a:srgbClr val="40424E"/>
              </a:solidFill>
              <a:effectLst/>
              <a:latin typeface="Arial" panose="020B0604020202020204" pitchFamily="34" charset="0"/>
              <a:cs typeface="Arial" panose="020B0604020202020204" pitchFamily="34" charset="0"/>
            </a:endParaRPr>
          </a:p>
          <a:p>
            <a:r>
              <a:rPr lang="en-US" b="0" i="0" dirty="0">
                <a:solidFill>
                  <a:srgbClr val="40424E"/>
                </a:solidFill>
                <a:effectLst/>
                <a:latin typeface="Arial" panose="020B0604020202020204" pitchFamily="34" charset="0"/>
                <a:cs typeface="Arial" panose="020B0604020202020204" pitchFamily="34" charset="0"/>
              </a:rPr>
              <a:t>In Faster R-CNN [11], it was replaced by the region proposal network.</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6989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82C1-82D4-446A-8E49-C73B2B6BB008}"/>
              </a:ext>
            </a:extLst>
          </p:cNvPr>
          <p:cNvSpPr>
            <a:spLocks noGrp="1"/>
          </p:cNvSpPr>
          <p:nvPr>
            <p:ph type="title"/>
          </p:nvPr>
        </p:nvSpPr>
        <p:spPr>
          <a:xfrm>
            <a:off x="677334" y="609600"/>
            <a:ext cx="8596668" cy="682305"/>
          </a:xfrm>
        </p:spPr>
        <p:txBody>
          <a:bodyPr/>
          <a:lstStyle/>
          <a:p>
            <a:pPr algn="ctr"/>
            <a:r>
              <a:rPr lang="en-US" dirty="0"/>
              <a:t>Faster R-CNN (cont.)</a:t>
            </a:r>
          </a:p>
        </p:txBody>
      </p:sp>
      <p:pic>
        <p:nvPicPr>
          <p:cNvPr id="4" name="Picture 2" descr="Lightbox">
            <a:extLst>
              <a:ext uri="{FF2B5EF4-FFF2-40B4-BE49-F238E27FC236}">
                <a16:creationId xmlns:a16="http://schemas.microsoft.com/office/drawing/2014/main" id="{E8717956-7D55-4652-814B-D2C4C4836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93" y="2311591"/>
            <a:ext cx="2829264"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0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E0D2-3114-43AC-B672-0C1CE11944C1}"/>
              </a:ext>
            </a:extLst>
          </p:cNvPr>
          <p:cNvSpPr>
            <a:spLocks noGrp="1"/>
          </p:cNvSpPr>
          <p:nvPr>
            <p:ph type="title"/>
          </p:nvPr>
        </p:nvSpPr>
        <p:spPr>
          <a:xfrm>
            <a:off x="677334" y="609600"/>
            <a:ext cx="8596668" cy="1219200"/>
          </a:xfrm>
        </p:spPr>
        <p:txBody>
          <a:bodyPr/>
          <a:lstStyle/>
          <a:p>
            <a:pPr algn="ctr"/>
            <a:r>
              <a:rPr lang="en-US" dirty="0"/>
              <a:t>Comparison Between R-CNN, Fast R-CNN and Faster R-CNN</a:t>
            </a:r>
          </a:p>
        </p:txBody>
      </p:sp>
      <p:sp>
        <p:nvSpPr>
          <p:cNvPr id="3" name="Content Placeholder 2">
            <a:extLst>
              <a:ext uri="{FF2B5EF4-FFF2-40B4-BE49-F238E27FC236}">
                <a16:creationId xmlns:a16="http://schemas.microsoft.com/office/drawing/2014/main" id="{13CF9698-64F6-47B7-809E-A1283C45597B}"/>
              </a:ext>
            </a:extLst>
          </p:cNvPr>
          <p:cNvSpPr>
            <a:spLocks noGrp="1"/>
          </p:cNvSpPr>
          <p:nvPr>
            <p:ph idx="1"/>
          </p:nvPr>
        </p:nvSpPr>
        <p:spPr>
          <a:xfrm>
            <a:off x="677334" y="1992809"/>
            <a:ext cx="8596668" cy="649723"/>
          </a:xfrm>
        </p:spPr>
        <p:txBody>
          <a:bodyPr/>
          <a:lstStyle/>
          <a:p>
            <a:r>
              <a:rPr lang="en-US" b="0" i="0" dirty="0">
                <a:solidFill>
                  <a:srgbClr val="40424E"/>
                </a:solidFill>
                <a:effectLst/>
                <a:latin typeface="urw-din"/>
              </a:rPr>
              <a:t>In terms of Detection time, Faster R-CNN is faster than both R-CNN and Fast R-CNN. The Faster R-CNN also has better </a:t>
            </a:r>
            <a:r>
              <a:rPr lang="en-US" b="0" i="0" dirty="0" err="1">
                <a:solidFill>
                  <a:srgbClr val="40424E"/>
                </a:solidFill>
                <a:effectLst/>
                <a:latin typeface="urw-din"/>
              </a:rPr>
              <a:t>mAP</a:t>
            </a:r>
            <a:r>
              <a:rPr lang="en-US" b="0" i="0" dirty="0">
                <a:solidFill>
                  <a:srgbClr val="40424E"/>
                </a:solidFill>
                <a:effectLst/>
                <a:latin typeface="urw-din"/>
              </a:rPr>
              <a:t> than both the previous ones.</a:t>
            </a:r>
          </a:p>
          <a:p>
            <a:endParaRPr lang="en-US" dirty="0"/>
          </a:p>
        </p:txBody>
      </p:sp>
      <p:graphicFrame>
        <p:nvGraphicFramePr>
          <p:cNvPr id="5" name="Table 4">
            <a:extLst>
              <a:ext uri="{FF2B5EF4-FFF2-40B4-BE49-F238E27FC236}">
                <a16:creationId xmlns:a16="http://schemas.microsoft.com/office/drawing/2014/main" id="{F45DC31A-7D3A-4B23-9A79-A26F1B31DE8B}"/>
              </a:ext>
            </a:extLst>
          </p:cNvPr>
          <p:cNvGraphicFramePr>
            <a:graphicFrameLocks noGrp="1"/>
          </p:cNvGraphicFramePr>
          <p:nvPr>
            <p:extLst>
              <p:ext uri="{D42A27DB-BD31-4B8C-83A1-F6EECF244321}">
                <p14:modId xmlns:p14="http://schemas.microsoft.com/office/powerpoint/2010/main" val="663611672"/>
              </p:ext>
            </p:extLst>
          </p:nvPr>
        </p:nvGraphicFramePr>
        <p:xfrm>
          <a:off x="2714769" y="2642532"/>
          <a:ext cx="4153384" cy="3992938"/>
        </p:xfrm>
        <a:graphic>
          <a:graphicData uri="http://schemas.openxmlformats.org/drawingml/2006/table">
            <a:tbl>
              <a:tblPr>
                <a:tableStyleId>{5C22544A-7EE6-4342-B048-85BDC9FD1C3A}</a:tableStyleId>
              </a:tblPr>
              <a:tblGrid>
                <a:gridCol w="1038346">
                  <a:extLst>
                    <a:ext uri="{9D8B030D-6E8A-4147-A177-3AD203B41FA5}">
                      <a16:colId xmlns:a16="http://schemas.microsoft.com/office/drawing/2014/main" val="2879903571"/>
                    </a:ext>
                  </a:extLst>
                </a:gridCol>
                <a:gridCol w="1057225">
                  <a:extLst>
                    <a:ext uri="{9D8B030D-6E8A-4147-A177-3AD203B41FA5}">
                      <a16:colId xmlns:a16="http://schemas.microsoft.com/office/drawing/2014/main" val="2729072136"/>
                    </a:ext>
                  </a:extLst>
                </a:gridCol>
                <a:gridCol w="1019467">
                  <a:extLst>
                    <a:ext uri="{9D8B030D-6E8A-4147-A177-3AD203B41FA5}">
                      <a16:colId xmlns:a16="http://schemas.microsoft.com/office/drawing/2014/main" val="1667407414"/>
                    </a:ext>
                  </a:extLst>
                </a:gridCol>
                <a:gridCol w="1038346">
                  <a:extLst>
                    <a:ext uri="{9D8B030D-6E8A-4147-A177-3AD203B41FA5}">
                      <a16:colId xmlns:a16="http://schemas.microsoft.com/office/drawing/2014/main" val="3029220019"/>
                    </a:ext>
                  </a:extLst>
                </a:gridCol>
              </a:tblGrid>
              <a:tr h="298554">
                <a:tc>
                  <a:txBody>
                    <a:bodyPr/>
                    <a:lstStyle/>
                    <a:p>
                      <a:pPr>
                        <a:lnSpc>
                          <a:spcPct val="107000"/>
                        </a:lnSpc>
                      </a:pPr>
                      <a:endParaRPr lang="en-US" sz="800">
                        <a:effectLst/>
                        <a:latin typeface="Calibri" panose="020F0502020204030204" pitchFamily="34" charset="0"/>
                        <a:cs typeface="Arial" panose="020B0604020202020204" pitchFamily="34" charset="0"/>
                      </a:endParaRPr>
                    </a:p>
                  </a:txBody>
                  <a:tcPr marL="46149" marR="46149" marT="46149" marB="46149" anchor="ctr"/>
                </a:tc>
                <a:tc>
                  <a:txBody>
                    <a:bodyPr/>
                    <a:lstStyle/>
                    <a:p>
                      <a:pPr marL="0" marR="0" algn="ctr">
                        <a:lnSpc>
                          <a:spcPct val="107000"/>
                        </a:lnSpc>
                        <a:spcBef>
                          <a:spcPts val="0"/>
                        </a:spcBef>
                        <a:spcAft>
                          <a:spcPts val="800"/>
                        </a:spcAft>
                      </a:pPr>
                      <a:r>
                        <a:rPr lang="en-US" sz="800">
                          <a:effectLst/>
                        </a:rPr>
                        <a:t>R-CNN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46149" marB="46149" anchor="ctr"/>
                </a:tc>
                <a:tc>
                  <a:txBody>
                    <a:bodyPr/>
                    <a:lstStyle/>
                    <a:p>
                      <a:pPr marL="0" marR="0" algn="ctr">
                        <a:lnSpc>
                          <a:spcPct val="107000"/>
                        </a:lnSpc>
                        <a:spcBef>
                          <a:spcPts val="0"/>
                        </a:spcBef>
                        <a:spcAft>
                          <a:spcPts val="800"/>
                        </a:spcAft>
                      </a:pPr>
                      <a:r>
                        <a:rPr lang="en-US" sz="800">
                          <a:effectLst/>
                        </a:rPr>
                        <a:t>Fast R-CNN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46149" marB="46149" anchor="ctr"/>
                </a:tc>
                <a:tc>
                  <a:txBody>
                    <a:bodyPr/>
                    <a:lstStyle/>
                    <a:p>
                      <a:pPr marL="0" marR="0" algn="ctr">
                        <a:lnSpc>
                          <a:spcPct val="107000"/>
                        </a:lnSpc>
                        <a:spcBef>
                          <a:spcPts val="0"/>
                        </a:spcBef>
                        <a:spcAft>
                          <a:spcPts val="800"/>
                        </a:spcAft>
                      </a:pPr>
                      <a:r>
                        <a:rPr lang="en-US" sz="800">
                          <a:effectLst/>
                        </a:rPr>
                        <a:t>Faster R-CNN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4265" marR="44265" marT="22133" marB="22133" anchor="ctr"/>
                </a:tc>
                <a:extLst>
                  <a:ext uri="{0D108BD9-81ED-4DB2-BD59-A6C34878D82A}">
                    <a16:rowId xmlns:a16="http://schemas.microsoft.com/office/drawing/2014/main" val="2439114226"/>
                  </a:ext>
                </a:extLst>
              </a:tr>
              <a:tr h="442180">
                <a:tc>
                  <a:txBody>
                    <a:bodyPr/>
                    <a:lstStyle/>
                    <a:p>
                      <a:pPr marL="0" marR="0">
                        <a:lnSpc>
                          <a:spcPct val="107000"/>
                        </a:lnSpc>
                        <a:spcBef>
                          <a:spcPts val="0"/>
                        </a:spcBef>
                        <a:spcAft>
                          <a:spcPts val="800"/>
                        </a:spcAft>
                      </a:pPr>
                      <a:r>
                        <a:rPr lang="en-US" sz="800">
                          <a:effectLst/>
                        </a:rPr>
                        <a:t>Method For Generating Region Proposals</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4265" marR="44265" marT="22133" marB="22133" anchor="ctr"/>
                </a:tc>
                <a:tc>
                  <a:txBody>
                    <a:bodyPr/>
                    <a:lstStyle/>
                    <a:p>
                      <a:pPr marL="0" marR="0">
                        <a:lnSpc>
                          <a:spcPct val="107000"/>
                        </a:lnSpc>
                        <a:spcBef>
                          <a:spcPts val="0"/>
                        </a:spcBef>
                        <a:spcAft>
                          <a:spcPts val="800"/>
                        </a:spcAft>
                      </a:pPr>
                      <a:r>
                        <a:rPr lang="en-US" sz="800">
                          <a:effectLst/>
                        </a:rPr>
                        <a:t>Selective Search</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Selective Search</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Region Proposal Network</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extLst>
                  <a:ext uri="{0D108BD9-81ED-4DB2-BD59-A6C34878D82A}">
                    <a16:rowId xmlns:a16="http://schemas.microsoft.com/office/drawing/2014/main" val="3543848984"/>
                  </a:ext>
                </a:extLst>
              </a:tr>
              <a:tr h="1338077">
                <a:tc>
                  <a:txBody>
                    <a:bodyPr/>
                    <a:lstStyle/>
                    <a:p>
                      <a:pPr marL="0" marR="0">
                        <a:lnSpc>
                          <a:spcPct val="107000"/>
                        </a:lnSpc>
                        <a:spcBef>
                          <a:spcPts val="0"/>
                        </a:spcBef>
                        <a:spcAft>
                          <a:spcPts val="800"/>
                        </a:spcAft>
                      </a:pPr>
                      <a:r>
                        <a:rPr lang="en-US" sz="800">
                          <a:effectLst/>
                        </a:rPr>
                        <a:t>The mAP on Pascal VOC 2007 test dataset(%)</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4265" marR="44265" marT="22133" marB="22133" anchor="ctr"/>
                </a:tc>
                <a:tc>
                  <a:txBody>
                    <a:bodyPr/>
                    <a:lstStyle/>
                    <a:p>
                      <a:pPr marL="0" marR="0" algn="ctr">
                        <a:lnSpc>
                          <a:spcPct val="107000"/>
                        </a:lnSpc>
                        <a:spcBef>
                          <a:spcPts val="0"/>
                        </a:spcBef>
                        <a:spcAft>
                          <a:spcPts val="800"/>
                        </a:spcAft>
                      </a:pPr>
                      <a:r>
                        <a:rPr lang="en-US" sz="800">
                          <a:effectLst/>
                        </a:rPr>
                        <a:t>58.5</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 66.9 (when trained with VOC 2007 only)</a:t>
                      </a:r>
                    </a:p>
                    <a:p>
                      <a:pPr marL="0" marR="0">
                        <a:lnSpc>
                          <a:spcPct val="107000"/>
                        </a:lnSpc>
                        <a:spcBef>
                          <a:spcPts val="0"/>
                        </a:spcBef>
                        <a:spcAft>
                          <a:spcPts val="800"/>
                        </a:spcAft>
                      </a:pPr>
                      <a:r>
                        <a:rPr lang="en-US" sz="800">
                          <a:effectLst/>
                        </a:rPr>
                        <a:t>70.0 (when trained with VOC 2007 and 2012 both)</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 69.9(when trained with VOC 2007 only)</a:t>
                      </a:r>
                    </a:p>
                    <a:p>
                      <a:pPr marL="0" marR="0">
                        <a:lnSpc>
                          <a:spcPct val="107000"/>
                        </a:lnSpc>
                        <a:spcBef>
                          <a:spcPts val="0"/>
                        </a:spcBef>
                        <a:spcAft>
                          <a:spcPts val="800"/>
                        </a:spcAft>
                      </a:pPr>
                      <a:r>
                        <a:rPr lang="en-US" sz="800">
                          <a:effectLst/>
                        </a:rPr>
                        <a:t>73.2 (when trained with VOC 2007 and 2012 both)</a:t>
                      </a:r>
                    </a:p>
                    <a:p>
                      <a:pPr marL="0" marR="0">
                        <a:lnSpc>
                          <a:spcPct val="107000"/>
                        </a:lnSpc>
                        <a:spcBef>
                          <a:spcPts val="0"/>
                        </a:spcBef>
                        <a:spcAft>
                          <a:spcPts val="800"/>
                        </a:spcAft>
                      </a:pPr>
                      <a:r>
                        <a:rPr lang="en-US" sz="800">
                          <a:effectLst/>
                        </a:rPr>
                        <a:t>78.8(when trained with VOC 2007 and 2012 and COCO)</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extLst>
                  <a:ext uri="{0D108BD9-81ED-4DB2-BD59-A6C34878D82A}">
                    <a16:rowId xmlns:a16="http://schemas.microsoft.com/office/drawing/2014/main" val="3235969661"/>
                  </a:ext>
                </a:extLst>
              </a:tr>
              <a:tr h="1338077">
                <a:tc>
                  <a:txBody>
                    <a:bodyPr/>
                    <a:lstStyle/>
                    <a:p>
                      <a:pPr marL="0" marR="0">
                        <a:lnSpc>
                          <a:spcPct val="107000"/>
                        </a:lnSpc>
                        <a:spcBef>
                          <a:spcPts val="0"/>
                        </a:spcBef>
                        <a:spcAft>
                          <a:spcPts val="800"/>
                        </a:spcAft>
                      </a:pPr>
                      <a:r>
                        <a:rPr lang="en-US" sz="800">
                          <a:effectLst/>
                        </a:rPr>
                        <a:t>The mAP on Pascal VOC 2012 test dataset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4265" marR="44265" marT="22133" marB="22133" anchor="ctr"/>
                </a:tc>
                <a:tc>
                  <a:txBody>
                    <a:bodyPr/>
                    <a:lstStyle/>
                    <a:p>
                      <a:pPr marL="0" marR="0" algn="ctr">
                        <a:lnSpc>
                          <a:spcPct val="107000"/>
                        </a:lnSpc>
                        <a:spcBef>
                          <a:spcPts val="0"/>
                        </a:spcBef>
                        <a:spcAft>
                          <a:spcPts val="800"/>
                        </a:spcAft>
                      </a:pPr>
                      <a:r>
                        <a:rPr lang="en-US" sz="800">
                          <a:effectLst/>
                        </a:rPr>
                        <a:t>53.3</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  65.7 (when trained with VOC 2012 only)</a:t>
                      </a:r>
                    </a:p>
                    <a:p>
                      <a:pPr marL="0" marR="0">
                        <a:lnSpc>
                          <a:spcPct val="107000"/>
                        </a:lnSpc>
                        <a:spcBef>
                          <a:spcPts val="0"/>
                        </a:spcBef>
                        <a:spcAft>
                          <a:spcPts val="800"/>
                        </a:spcAft>
                      </a:pPr>
                      <a:r>
                        <a:rPr lang="en-US" sz="800">
                          <a:effectLst/>
                        </a:rPr>
                        <a:t>68.4 (when trained with VOC 2007 and 2012 both)</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67.0(when trained with VOC 2012 only)</a:t>
                      </a:r>
                    </a:p>
                    <a:p>
                      <a:pPr marL="0" marR="0">
                        <a:lnSpc>
                          <a:spcPct val="107000"/>
                        </a:lnSpc>
                        <a:spcBef>
                          <a:spcPts val="0"/>
                        </a:spcBef>
                        <a:spcAft>
                          <a:spcPts val="800"/>
                        </a:spcAft>
                      </a:pPr>
                      <a:r>
                        <a:rPr lang="en-US" sz="800">
                          <a:effectLst/>
                        </a:rPr>
                        <a:t>70.4 (when trained with VOC 2007 and 2012 both)</a:t>
                      </a:r>
                    </a:p>
                    <a:p>
                      <a:pPr marL="0" marR="0">
                        <a:lnSpc>
                          <a:spcPct val="107000"/>
                        </a:lnSpc>
                        <a:spcBef>
                          <a:spcPts val="0"/>
                        </a:spcBef>
                        <a:spcAft>
                          <a:spcPts val="800"/>
                        </a:spcAft>
                      </a:pPr>
                      <a:r>
                        <a:rPr lang="en-US" sz="800">
                          <a:effectLst/>
                        </a:rPr>
                        <a:t>75.9(when trained with VOC 2007 and 2012 and COCO)</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extLst>
                  <a:ext uri="{0D108BD9-81ED-4DB2-BD59-A6C34878D82A}">
                    <a16:rowId xmlns:a16="http://schemas.microsoft.com/office/drawing/2014/main" val="3948220896"/>
                  </a:ext>
                </a:extLst>
              </a:tr>
              <a:tr h="464548">
                <a:tc>
                  <a:txBody>
                    <a:bodyPr/>
                    <a:lstStyle/>
                    <a:p>
                      <a:pPr marL="0" marR="0">
                        <a:lnSpc>
                          <a:spcPct val="107000"/>
                        </a:lnSpc>
                        <a:spcBef>
                          <a:spcPts val="0"/>
                        </a:spcBef>
                        <a:spcAft>
                          <a:spcPts val="800"/>
                        </a:spcAft>
                      </a:pPr>
                      <a:r>
                        <a:rPr lang="en-US" sz="800">
                          <a:effectLst/>
                        </a:rPr>
                        <a:t>Detection Time (sec)</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4265" marR="44265" marT="22133" marB="22133" anchor="ctr"/>
                </a:tc>
                <a:tc>
                  <a:txBody>
                    <a:bodyPr/>
                    <a:lstStyle/>
                    <a:p>
                      <a:pPr marL="0" marR="0">
                        <a:lnSpc>
                          <a:spcPct val="107000"/>
                        </a:lnSpc>
                        <a:spcBef>
                          <a:spcPts val="0"/>
                        </a:spcBef>
                        <a:spcAft>
                          <a:spcPts val="800"/>
                        </a:spcAft>
                      </a:pPr>
                      <a:r>
                        <a:rPr lang="en-US" sz="800">
                          <a:effectLst/>
                        </a:rPr>
                        <a:t> ~ 49 (with region proposal generation)</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a:effectLst/>
                        </a:rPr>
                        <a:t> ~ 2.32(with region proposal generation)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tc>
                  <a:txBody>
                    <a:bodyPr/>
                    <a:lstStyle/>
                    <a:p>
                      <a:pPr marL="0" marR="0">
                        <a:lnSpc>
                          <a:spcPct val="107000"/>
                        </a:lnSpc>
                        <a:spcBef>
                          <a:spcPts val="0"/>
                        </a:spcBef>
                        <a:spcAft>
                          <a:spcPts val="800"/>
                        </a:spcAft>
                      </a:pPr>
                      <a:r>
                        <a:rPr lang="en-US" sz="800" dirty="0">
                          <a:effectLst/>
                        </a:rPr>
                        <a:t>0.2 (with VGG),</a:t>
                      </a:r>
                    </a:p>
                    <a:p>
                      <a:pPr marL="0" marR="0">
                        <a:lnSpc>
                          <a:spcPct val="107000"/>
                        </a:lnSpc>
                        <a:spcBef>
                          <a:spcPts val="0"/>
                        </a:spcBef>
                        <a:spcAft>
                          <a:spcPts val="800"/>
                        </a:spcAft>
                      </a:pPr>
                      <a:r>
                        <a:rPr lang="en-US" sz="800" dirty="0">
                          <a:effectLst/>
                        </a:rPr>
                        <a:t>0.059 (with ZF)</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46149" marR="46149" marT="64514" marB="64514" anchor="ctr"/>
                </a:tc>
                <a:extLst>
                  <a:ext uri="{0D108BD9-81ED-4DB2-BD59-A6C34878D82A}">
                    <a16:rowId xmlns:a16="http://schemas.microsoft.com/office/drawing/2014/main" val="1911371688"/>
                  </a:ext>
                </a:extLst>
              </a:tr>
            </a:tbl>
          </a:graphicData>
        </a:graphic>
      </p:graphicFrame>
    </p:spTree>
    <p:extLst>
      <p:ext uri="{BB962C8B-B14F-4D97-AF65-F5344CB8AC3E}">
        <p14:creationId xmlns:p14="http://schemas.microsoft.com/office/powerpoint/2010/main" val="616459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80F2-3DAB-47A8-8D51-D706993B35E6}"/>
              </a:ext>
            </a:extLst>
          </p:cNvPr>
          <p:cNvSpPr>
            <a:spLocks noGrp="1"/>
          </p:cNvSpPr>
          <p:nvPr>
            <p:ph type="title"/>
          </p:nvPr>
        </p:nvSpPr>
        <p:spPr/>
        <p:txBody>
          <a:bodyPr/>
          <a:lstStyle/>
          <a:p>
            <a:pPr algn="ctr"/>
            <a:r>
              <a:rPr lang="en-US" dirty="0"/>
              <a:t>Mask R-CNN</a:t>
            </a:r>
          </a:p>
        </p:txBody>
      </p:sp>
      <p:sp>
        <p:nvSpPr>
          <p:cNvPr id="3" name="Content Placeholder 2">
            <a:extLst>
              <a:ext uri="{FF2B5EF4-FFF2-40B4-BE49-F238E27FC236}">
                <a16:creationId xmlns:a16="http://schemas.microsoft.com/office/drawing/2014/main" id="{255DA125-BBC6-407A-87DD-09561A01DC60}"/>
              </a:ext>
            </a:extLst>
          </p:cNvPr>
          <p:cNvSpPr>
            <a:spLocks noGrp="1"/>
          </p:cNvSpPr>
          <p:nvPr>
            <p:ph idx="1"/>
          </p:nvPr>
        </p:nvSpPr>
        <p:spPr>
          <a:xfrm>
            <a:off x="677334" y="1948554"/>
            <a:ext cx="8596668" cy="1832571"/>
          </a:xfrm>
        </p:spPr>
        <p:txBody>
          <a:bodyPr/>
          <a:lstStyle/>
          <a:p>
            <a:r>
              <a:rPr lang="en-US" dirty="0">
                <a:latin typeface="Arial" panose="020B0604020202020204" pitchFamily="34" charset="0"/>
                <a:cs typeface="Arial" panose="020B0604020202020204" pitchFamily="34" charset="0"/>
              </a:rPr>
              <a:t>Mask R-CNN [1] extends Faster R-CNN to pixel-level image segmentation.</a:t>
            </a:r>
          </a:p>
          <a:p>
            <a:r>
              <a:rPr lang="en-US" dirty="0">
                <a:latin typeface="Arial" panose="020B0604020202020204" pitchFamily="34" charset="0"/>
                <a:cs typeface="Arial" panose="020B0604020202020204" pitchFamily="34" charset="0"/>
              </a:rPr>
              <a:t>It was added a mask branch for predicting an object.</a:t>
            </a:r>
          </a:p>
          <a:p>
            <a:r>
              <a:rPr lang="en-US" b="0" i="0" dirty="0">
                <a:solidFill>
                  <a:srgbClr val="111111"/>
                </a:solidFill>
                <a:effectLst/>
                <a:latin typeface="Arial" panose="020B0604020202020204" pitchFamily="34" charset="0"/>
                <a:cs typeface="Arial" panose="020B0604020202020204" pitchFamily="34" charset="0"/>
              </a:rPr>
              <a:t>The mask branch is a small </a:t>
            </a:r>
            <a:r>
              <a:rPr lang="en-US" b="0" i="1" dirty="0">
                <a:solidFill>
                  <a:srgbClr val="292929"/>
                </a:solidFill>
                <a:effectLst/>
                <a:latin typeface="Arial" panose="020B0604020202020204" pitchFamily="34" charset="0"/>
                <a:cs typeface="Arial" panose="020B0604020202020204" pitchFamily="34" charset="0"/>
              </a:rPr>
              <a:t>Fully Convolution Network</a:t>
            </a:r>
            <a:r>
              <a:rPr lang="en-US" b="0" i="0" dirty="0">
                <a:solidFill>
                  <a:srgbClr val="111111"/>
                </a:solidFill>
                <a:effectLst/>
                <a:latin typeface="Arial" panose="020B0604020202020204" pitchFamily="34" charset="0"/>
                <a:cs typeface="Arial" panose="020B0604020202020204" pitchFamily="34" charset="0"/>
              </a:rPr>
              <a:t> [13] applied to each </a:t>
            </a:r>
            <a:r>
              <a:rPr lang="en-US" b="0" i="0" dirty="0" err="1">
                <a:solidFill>
                  <a:srgbClr val="111111"/>
                </a:solidFill>
                <a:effectLst/>
                <a:latin typeface="Arial" panose="020B0604020202020204" pitchFamily="34" charset="0"/>
                <a:cs typeface="Arial" panose="020B0604020202020204" pitchFamily="34" charset="0"/>
              </a:rPr>
              <a:t>RoI</a:t>
            </a:r>
            <a:r>
              <a:rPr lang="en-US" b="0" i="0" dirty="0">
                <a:solidFill>
                  <a:srgbClr val="111111"/>
                </a:solidFill>
                <a:effectLst/>
                <a:latin typeface="Arial" panose="020B0604020202020204" pitchFamily="34" charset="0"/>
                <a:cs typeface="Arial" panose="020B0604020202020204" pitchFamily="34" charset="0"/>
              </a:rPr>
              <a:t>, predicting a segmentation mask in a pixel-to-pixel manner.</a:t>
            </a:r>
            <a:endParaRPr lang="en-US" dirty="0">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3F94CA7C-EB64-49D8-BA34-D1458E2F7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58" y="3909270"/>
            <a:ext cx="6242109" cy="274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7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414B0-BA87-46FF-9DC1-AD3FE6875B4B}"/>
              </a:ext>
            </a:extLst>
          </p:cNvPr>
          <p:cNvSpPr>
            <a:spLocks noGrp="1"/>
          </p:cNvSpPr>
          <p:nvPr>
            <p:ph type="title"/>
          </p:nvPr>
        </p:nvSpPr>
        <p:spPr>
          <a:xfrm>
            <a:off x="677334" y="609600"/>
            <a:ext cx="8596668" cy="690694"/>
          </a:xfrm>
        </p:spPr>
        <p:txBody>
          <a:bodyPr/>
          <a:lstStyle/>
          <a:p>
            <a:pPr algn="ctr"/>
            <a:r>
              <a:rPr lang="en-US" dirty="0"/>
              <a:t>Fully Convolutional Network (FCN)</a:t>
            </a:r>
          </a:p>
        </p:txBody>
      </p:sp>
      <p:sp>
        <p:nvSpPr>
          <p:cNvPr id="3" name="Content Placeholder 2">
            <a:extLst>
              <a:ext uri="{FF2B5EF4-FFF2-40B4-BE49-F238E27FC236}">
                <a16:creationId xmlns:a16="http://schemas.microsoft.com/office/drawing/2014/main" id="{DA703673-20D0-4F70-BE2E-FAB10B622EEA}"/>
              </a:ext>
            </a:extLst>
          </p:cNvPr>
          <p:cNvSpPr>
            <a:spLocks noGrp="1"/>
          </p:cNvSpPr>
          <p:nvPr>
            <p:ph idx="1"/>
          </p:nvPr>
        </p:nvSpPr>
        <p:spPr>
          <a:xfrm>
            <a:off x="1591734" y="1743449"/>
            <a:ext cx="6419752" cy="532277"/>
          </a:xfrm>
        </p:spPr>
        <p:txBody>
          <a:bodyPr/>
          <a:lstStyle/>
          <a:p>
            <a:pPr marL="0" indent="0">
              <a:buNone/>
            </a:pPr>
            <a:r>
              <a:rPr lang="en-US" b="0" i="0" dirty="0">
                <a:solidFill>
                  <a:srgbClr val="292929"/>
                </a:solidFill>
                <a:effectLst/>
                <a:latin typeface="Arial" panose="020B0604020202020204" pitchFamily="34" charset="0"/>
                <a:cs typeface="Arial" panose="020B0604020202020204" pitchFamily="34" charset="0"/>
              </a:rPr>
              <a:t>FCN is a popular algorithm for doing semantic segmentation.</a:t>
            </a:r>
          </a:p>
        </p:txBody>
      </p:sp>
      <p:pic>
        <p:nvPicPr>
          <p:cNvPr id="4098" name="Picture 2">
            <a:extLst>
              <a:ext uri="{FF2B5EF4-FFF2-40B4-BE49-F238E27FC236}">
                <a16:creationId xmlns:a16="http://schemas.microsoft.com/office/drawing/2014/main" id="{53178A47-AE85-4017-8B8F-92C4C6390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017" y="3078761"/>
            <a:ext cx="6576969" cy="286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8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816F-2E42-40FF-9376-BE81FFA6C535}"/>
              </a:ext>
            </a:extLst>
          </p:cNvPr>
          <p:cNvSpPr>
            <a:spLocks noGrp="1"/>
          </p:cNvSpPr>
          <p:nvPr>
            <p:ph type="title"/>
          </p:nvPr>
        </p:nvSpPr>
        <p:spPr/>
        <p:txBody>
          <a:bodyPr/>
          <a:lstStyle/>
          <a:p>
            <a:pPr algn="ctr"/>
            <a:r>
              <a:rPr lang="en-US" dirty="0"/>
              <a:t>Summary of Models in the R-CNN family</a:t>
            </a:r>
          </a:p>
        </p:txBody>
      </p:sp>
      <p:pic>
        <p:nvPicPr>
          <p:cNvPr id="2050" name="Picture 2" descr="R-CNN family summary">
            <a:extLst>
              <a:ext uri="{FF2B5EF4-FFF2-40B4-BE49-F238E27FC236}">
                <a16:creationId xmlns:a16="http://schemas.microsoft.com/office/drawing/2014/main" id="{8A46A8A1-56EC-4B46-84A7-B914E4CA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930400"/>
            <a:ext cx="8984609" cy="402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61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F157-0DC0-483C-A866-619D2634342A}"/>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Improvements</a:t>
            </a:r>
          </a:p>
        </p:txBody>
      </p:sp>
      <p:sp>
        <p:nvSpPr>
          <p:cNvPr id="3" name="Content Placeholder 2">
            <a:extLst>
              <a:ext uri="{FF2B5EF4-FFF2-40B4-BE49-F238E27FC236}">
                <a16:creationId xmlns:a16="http://schemas.microsoft.com/office/drawing/2014/main" id="{1A129EB3-5993-4E18-BF22-668B50A848AC}"/>
              </a:ext>
            </a:extLst>
          </p:cNvPr>
          <p:cNvSpPr>
            <a:spLocks noGrp="1"/>
          </p:cNvSpPr>
          <p:nvPr>
            <p:ph idx="1"/>
          </p:nvPr>
        </p:nvSpPr>
        <p:spPr/>
        <p:txBody>
          <a:bodyPr/>
          <a:lstStyle/>
          <a:p>
            <a:r>
              <a:rPr lang="en-US" i="1" dirty="0">
                <a:latin typeface="Arial" panose="020B0604020202020204" pitchFamily="34" charset="0"/>
                <a:cs typeface="Arial" panose="020B0604020202020204" pitchFamily="34" charset="0"/>
              </a:rPr>
              <a:t>Online Hard Example Mining </a:t>
            </a:r>
            <a:r>
              <a:rPr lang="en-US" dirty="0">
                <a:latin typeface="Arial" panose="020B0604020202020204" pitchFamily="34" charset="0"/>
                <a:cs typeface="Arial" panose="020B0604020202020204" pitchFamily="34" charset="0"/>
              </a:rPr>
              <a:t>(OHEM). </a:t>
            </a:r>
            <a:br>
              <a:rPr lang="en-US" dirty="0">
                <a:latin typeface="Arial" panose="020B0604020202020204" pitchFamily="34" charset="0"/>
                <a:cs typeface="Arial" panose="020B0604020202020204" pitchFamily="34" charset="0"/>
              </a:rPr>
            </a:br>
            <a:r>
              <a:rPr lang="en-US" b="0" i="0" dirty="0">
                <a:solidFill>
                  <a:srgbClr val="1A1A1A"/>
                </a:solidFill>
                <a:effectLst/>
                <a:latin typeface="Arial" panose="020B0604020202020204" pitchFamily="34" charset="0"/>
                <a:cs typeface="Arial" panose="020B0604020202020204" pitchFamily="34" charset="0"/>
              </a:rPr>
              <a:t>The core idea of ​​the algorithm is to filter according to the loss of the input samples, filter out the hard example, which indicates the samples that have a great influence on the classification and detection.</a:t>
            </a:r>
            <a:br>
              <a:rPr lang="en-US" b="0" i="0" dirty="0">
                <a:solidFill>
                  <a:srgbClr val="1A1A1A"/>
                </a:solidFill>
                <a:effectLst/>
                <a:latin typeface="Arial" panose="020B0604020202020204" pitchFamily="34" charset="0"/>
                <a:cs typeface="Arial" panose="020B0604020202020204" pitchFamily="34" charset="0"/>
              </a:rPr>
            </a:br>
            <a:endParaRPr lang="en-US" b="0" i="0" dirty="0">
              <a:solidFill>
                <a:srgbClr val="1A1A1A"/>
              </a:solidFill>
              <a:effectLst/>
              <a:latin typeface="Arial" panose="020B0604020202020204" pitchFamily="34" charset="0"/>
              <a:cs typeface="Arial" panose="020B0604020202020204" pitchFamily="34" charset="0"/>
            </a:endParaRPr>
          </a:p>
          <a:p>
            <a:r>
              <a:rPr lang="en-US" i="1" dirty="0">
                <a:latin typeface="Arial" panose="020B0604020202020204" pitchFamily="34" charset="0"/>
                <a:cs typeface="Arial" panose="020B0604020202020204" pitchFamily="34" charset="0"/>
              </a:rPr>
              <a:t>Sample weighting</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a:t>
            </a:r>
            <a:r>
              <a:rPr lang="en-US" sz="1800" b="0" i="0" u="none" strike="noStrike" baseline="0" dirty="0">
                <a:latin typeface="Arial" panose="020B0604020202020204" pitchFamily="34" charset="0"/>
                <a:cs typeface="Arial" panose="020B0604020202020204" pitchFamily="34" charset="0"/>
              </a:rPr>
              <a:t>here are often many more background regions then the foreground. </a:t>
            </a:r>
            <a:r>
              <a:rPr lang="en-US" dirty="0">
                <a:latin typeface="Arial" panose="020B0604020202020204" pitchFamily="34" charset="0"/>
                <a:cs typeface="Arial" panose="020B0604020202020204" pitchFamily="34" charset="0"/>
              </a:rPr>
              <a:t>T</a:t>
            </a:r>
            <a:r>
              <a:rPr lang="en-US" sz="1800" b="0" i="0" u="none" strike="noStrike" baseline="0" dirty="0">
                <a:latin typeface="Arial" panose="020B0604020202020204" pitchFamily="34" charset="0"/>
                <a:cs typeface="Arial" panose="020B0604020202020204" pitchFamily="34" charset="0"/>
              </a:rPr>
              <a:t>he  learning process will observe background objects more often and will focus on learning the background instead of on the foreground. They address this problem with smaller weights for the background regions, which forces the network to learn foreground objects first.</a:t>
            </a:r>
            <a:endParaRPr lang="en-US" dirty="0">
              <a:latin typeface="Arial" panose="020B0604020202020204" pitchFamily="34" charset="0"/>
              <a:cs typeface="Arial" panose="020B0604020202020204" pitchFamily="34" charset="0"/>
            </a:endParaRPr>
          </a:p>
          <a:p>
            <a:endParaRPr lang="en-US" sz="1800" b="0" i="0" u="none" strike="noStrike" baseline="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263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16E7-FF0C-48B0-9925-325BFB7067F3}"/>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Improvements (cont.)</a:t>
            </a:r>
            <a:endParaRPr lang="en-US" dirty="0"/>
          </a:p>
        </p:txBody>
      </p:sp>
      <p:sp>
        <p:nvSpPr>
          <p:cNvPr id="3" name="Content Placeholder 2">
            <a:extLst>
              <a:ext uri="{FF2B5EF4-FFF2-40B4-BE49-F238E27FC236}">
                <a16:creationId xmlns:a16="http://schemas.microsoft.com/office/drawing/2014/main" id="{F8A2956F-1D3B-49D6-9349-8EAEF9B1107F}"/>
              </a:ext>
            </a:extLst>
          </p:cNvPr>
          <p:cNvSpPr>
            <a:spLocks noGrp="1"/>
          </p:cNvSpPr>
          <p:nvPr>
            <p:ph idx="1"/>
          </p:nvPr>
        </p:nvSpPr>
        <p:spPr/>
        <p:txBody>
          <a:bodyPr/>
          <a:lstStyle/>
          <a:p>
            <a:r>
              <a:rPr lang="en-US" i="1" dirty="0">
                <a:latin typeface="Arial" panose="020B0604020202020204" pitchFamily="34" charset="0"/>
                <a:cs typeface="Arial" panose="020B0604020202020204" pitchFamily="34" charset="0"/>
              </a:rPr>
              <a:t>Distribution of selected training samples</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a:t>
            </a:r>
            <a:r>
              <a:rPr lang="en-US" sz="1800" b="0" i="0" u="none" strike="noStrike" baseline="0" dirty="0">
                <a:latin typeface="Arial" panose="020B0604020202020204" pitchFamily="34" charset="0"/>
                <a:cs typeface="Arial" panose="020B0604020202020204" pitchFamily="34" charset="0"/>
              </a:rPr>
              <a:t>arge objects in the image have a large number of ROIs, while small objects have only a small number of ROIs, this causes the larger objects will be observed more often and favored much more than the smaller ones.</a:t>
            </a:r>
            <a:r>
              <a:rPr lang="en-US" dirty="0">
                <a:latin typeface="Arial" panose="020B0604020202020204" pitchFamily="34" charset="0"/>
                <a:cs typeface="Arial" panose="020B0604020202020204" pitchFamily="34" charset="0"/>
              </a:rPr>
              <a:t> </a:t>
            </a:r>
            <a:r>
              <a:rPr lang="en-US" sz="1800" b="0" i="0" u="none" strike="noStrike" baseline="0" dirty="0">
                <a:latin typeface="Arial" panose="020B0604020202020204" pitchFamily="34" charset="0"/>
                <a:cs typeface="Arial" panose="020B0604020202020204" pitchFamily="34" charset="0"/>
              </a:rPr>
              <a:t>They fixed this by selecting the same number of ROIs for each object present in the image.</a:t>
            </a:r>
          </a:p>
          <a:p>
            <a:endParaRPr lang="en-US" sz="1800" b="0" i="0" u="none" strike="noStrike" baseline="0" dirty="0">
              <a:latin typeface="Arial" panose="020B0604020202020204" pitchFamily="34" charset="0"/>
              <a:cs typeface="Arial" panose="020B0604020202020204" pitchFamily="34" charset="0"/>
            </a:endParaRPr>
          </a:p>
          <a:p>
            <a:r>
              <a:rPr lang="en-US" i="1" dirty="0">
                <a:latin typeface="Arial" panose="020B0604020202020204" pitchFamily="34" charset="0"/>
                <a:cs typeface="Arial" panose="020B0604020202020204" pitchFamily="34" charset="0"/>
              </a:rPr>
              <a:t>Adjusting region pass-through during detection</a:t>
            </a:r>
            <a:r>
              <a:rPr lang="en-US" dirty="0">
                <a:latin typeface="Arial" panose="020B0604020202020204" pitchFamily="34" charset="0"/>
                <a:cs typeface="Arial" panose="020B0604020202020204" pitchFamily="34" charset="0"/>
              </a:rPr>
              <a:t>.</a:t>
            </a:r>
            <a:br>
              <a:rPr lang="en-US"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They changed the number of ROIs passed from the Region Proposal Network to the classification network during the detection stage. This number is adjusted due to a large number of small objects that are commonly present in the traffic-sign domain.</a:t>
            </a:r>
          </a:p>
        </p:txBody>
      </p:sp>
    </p:spTree>
    <p:extLst>
      <p:ext uri="{BB962C8B-B14F-4D97-AF65-F5344CB8AC3E}">
        <p14:creationId xmlns:p14="http://schemas.microsoft.com/office/powerpoint/2010/main" val="2757883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4FC2-D87D-49C9-B48B-EA5DFAB75B2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Dataset</a:t>
            </a:r>
          </a:p>
        </p:txBody>
      </p:sp>
      <p:sp>
        <p:nvSpPr>
          <p:cNvPr id="3" name="Content Placeholder 2">
            <a:extLst>
              <a:ext uri="{FF2B5EF4-FFF2-40B4-BE49-F238E27FC236}">
                <a16:creationId xmlns:a16="http://schemas.microsoft.com/office/drawing/2014/main" id="{94361B59-41B6-4582-86A8-A12D98320911}"/>
              </a:ext>
            </a:extLst>
          </p:cNvPr>
          <p:cNvSpPr>
            <a:spLocks noGrp="1"/>
          </p:cNvSpPr>
          <p:nvPr>
            <p:ph idx="1"/>
          </p:nvPr>
        </p:nvSpPr>
        <p:spPr>
          <a:xfrm>
            <a:off x="677334" y="2160590"/>
            <a:ext cx="8596668" cy="1052394"/>
          </a:xfrm>
        </p:spPr>
        <p:txBody>
          <a:bodyPr/>
          <a:lstStyle/>
          <a:p>
            <a:r>
              <a:rPr lang="en-US" dirty="0">
                <a:latin typeface="Arial" panose="020B0604020202020204" pitchFamily="34" charset="0"/>
                <a:cs typeface="Arial" panose="020B0604020202020204" pitchFamily="34" charset="0"/>
              </a:rPr>
              <a:t>The dataset that was chosen for this approach is </a:t>
            </a:r>
            <a:r>
              <a:rPr lang="en-US" sz="1800" b="0" i="0" u="none" strike="noStrike" baseline="0" dirty="0">
                <a:latin typeface="Arial" panose="020B0604020202020204" pitchFamily="34" charset="0"/>
                <a:cs typeface="Arial" panose="020B0604020202020204" pitchFamily="34" charset="0"/>
              </a:rPr>
              <a:t>DFG Traffic Sign Dataset [14].</a:t>
            </a:r>
            <a:r>
              <a:rPr lang="en-US" dirty="0">
                <a:latin typeface="Arial" panose="020B0604020202020204" pitchFamily="34" charset="0"/>
                <a:cs typeface="Arial" panose="020B0604020202020204" pitchFamily="34" charset="0"/>
              </a:rPr>
              <a:t> </a:t>
            </a:r>
          </a:p>
          <a:p>
            <a:r>
              <a:rPr lang="en-US" b="0" i="0" dirty="0">
                <a:solidFill>
                  <a:srgbClr val="000000"/>
                </a:solidFill>
                <a:effectLst/>
                <a:latin typeface="Arial" panose="020B0604020202020204" pitchFamily="34" charset="0"/>
                <a:cs typeface="Arial" panose="020B0604020202020204" pitchFamily="34" charset="0"/>
              </a:rPr>
              <a:t>Dataset consists of </a:t>
            </a:r>
            <a:r>
              <a:rPr lang="en-US" i="1" dirty="0">
                <a:solidFill>
                  <a:srgbClr val="000000"/>
                </a:solidFill>
                <a:effectLst/>
                <a:latin typeface="Arial" panose="020B0604020202020204" pitchFamily="34" charset="0"/>
                <a:cs typeface="Arial" panose="020B0604020202020204" pitchFamily="34" charset="0"/>
              </a:rPr>
              <a:t>200</a:t>
            </a:r>
            <a:r>
              <a:rPr lang="en-US" b="0" i="0" dirty="0">
                <a:solidFill>
                  <a:srgbClr val="000000"/>
                </a:solidFill>
                <a:effectLst/>
                <a:latin typeface="Arial" panose="020B0604020202020204" pitchFamily="34" charset="0"/>
                <a:cs typeface="Arial" panose="020B0604020202020204" pitchFamily="34" charset="0"/>
              </a:rPr>
              <a:t> traffic sign categories captured in Slovenian roads spanning in around </a:t>
            </a:r>
            <a:r>
              <a:rPr lang="en-US" i="1" dirty="0">
                <a:solidFill>
                  <a:srgbClr val="000000"/>
                </a:solidFill>
                <a:effectLst/>
                <a:latin typeface="Arial" panose="020B0604020202020204" pitchFamily="34" charset="0"/>
                <a:cs typeface="Arial" panose="020B0604020202020204" pitchFamily="34" charset="0"/>
              </a:rPr>
              <a:t>7000</a:t>
            </a:r>
            <a:r>
              <a:rPr lang="en-US" b="0" i="0" dirty="0">
                <a:solidFill>
                  <a:srgbClr val="000000"/>
                </a:solidFill>
                <a:effectLst/>
                <a:latin typeface="Arial" panose="020B0604020202020204" pitchFamily="34" charset="0"/>
                <a:cs typeface="Arial" panose="020B0604020202020204" pitchFamily="34" charset="0"/>
              </a:rPr>
              <a:t> high-resolution images.</a:t>
            </a: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2CFB854-2E56-48B7-9AFE-AD3D72ED8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44" y="3560619"/>
            <a:ext cx="2684476" cy="1589713"/>
          </a:xfrm>
          <a:prstGeom prst="rect">
            <a:avLst/>
          </a:prstGeom>
        </p:spPr>
      </p:pic>
      <p:pic>
        <p:nvPicPr>
          <p:cNvPr id="15" name="Picture 14">
            <a:extLst>
              <a:ext uri="{FF2B5EF4-FFF2-40B4-BE49-F238E27FC236}">
                <a16:creationId xmlns:a16="http://schemas.microsoft.com/office/drawing/2014/main" id="{33C017FF-5CCC-408E-957B-F481150B2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466" y="3560618"/>
            <a:ext cx="2684476" cy="1589713"/>
          </a:xfrm>
          <a:prstGeom prst="rect">
            <a:avLst/>
          </a:prstGeom>
        </p:spPr>
      </p:pic>
      <p:pic>
        <p:nvPicPr>
          <p:cNvPr id="17" name="Picture 16">
            <a:extLst>
              <a:ext uri="{FF2B5EF4-FFF2-40B4-BE49-F238E27FC236}">
                <a16:creationId xmlns:a16="http://schemas.microsoft.com/office/drawing/2014/main" id="{FB22B293-D2C1-4B89-AD59-2B2355B57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22" y="3560618"/>
            <a:ext cx="2684476" cy="1594927"/>
          </a:xfrm>
          <a:prstGeom prst="rect">
            <a:avLst/>
          </a:prstGeom>
        </p:spPr>
      </p:pic>
    </p:spTree>
    <p:extLst>
      <p:ext uri="{BB962C8B-B14F-4D97-AF65-F5344CB8AC3E}">
        <p14:creationId xmlns:p14="http://schemas.microsoft.com/office/powerpoint/2010/main" val="2201005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F42E-1E49-4920-8DF4-2D2AA53B4BED}"/>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Data augmentation</a:t>
            </a:r>
          </a:p>
        </p:txBody>
      </p:sp>
      <p:sp>
        <p:nvSpPr>
          <p:cNvPr id="3" name="Content Placeholder 2">
            <a:extLst>
              <a:ext uri="{FF2B5EF4-FFF2-40B4-BE49-F238E27FC236}">
                <a16:creationId xmlns:a16="http://schemas.microsoft.com/office/drawing/2014/main" id="{3D9580BC-D640-492E-8B90-E837A56B4B5E}"/>
              </a:ext>
            </a:extLst>
          </p:cNvPr>
          <p:cNvSpPr>
            <a:spLocks noGrp="1"/>
          </p:cNvSpPr>
          <p:nvPr>
            <p:ph idx="1"/>
          </p:nvPr>
        </p:nvSpPr>
        <p:spPr>
          <a:xfrm>
            <a:off x="677334" y="2160590"/>
            <a:ext cx="8596668" cy="1320800"/>
          </a:xfrm>
        </p:spPr>
        <p:txBody>
          <a:bodyPr/>
          <a:lstStyle/>
          <a:p>
            <a:r>
              <a:rPr lang="en-US" i="1" dirty="0">
                <a:solidFill>
                  <a:srgbClr val="5F6368"/>
                </a:solidFill>
                <a:effectLst/>
                <a:latin typeface="arial" panose="020B0604020202020204" pitchFamily="34" charset="0"/>
              </a:rPr>
              <a:t>Data augmentation</a:t>
            </a:r>
            <a:r>
              <a:rPr lang="en-US" i="1" dirty="0">
                <a:solidFill>
                  <a:srgbClr val="4D5156"/>
                </a:solidFill>
                <a:effectLst/>
                <a:latin typeface="arial" panose="020B0604020202020204" pitchFamily="34" charset="0"/>
              </a:rPr>
              <a:t> </a:t>
            </a:r>
            <a:r>
              <a:rPr lang="en-US" i="0" dirty="0">
                <a:solidFill>
                  <a:srgbClr val="4D5156"/>
                </a:solidFill>
                <a:effectLst/>
                <a:latin typeface="arial" panose="020B0604020202020204" pitchFamily="34" charset="0"/>
              </a:rPr>
              <a:t>is a technique to artificially create new training data from existing training data. </a:t>
            </a:r>
          </a:p>
          <a:p>
            <a:pPr algn="l"/>
            <a:r>
              <a:rPr lang="en-US" sz="1800" b="0" i="0" u="none" strike="noStrike" baseline="0" dirty="0">
                <a:latin typeface="NimbusRomNo9L-Regu"/>
              </a:rPr>
              <a:t>Due to millions of learnable parameters the system becomes undetermined without a sufficient number of training samples.</a:t>
            </a:r>
            <a:endParaRPr lang="en-US" dirty="0"/>
          </a:p>
        </p:txBody>
      </p:sp>
      <p:pic>
        <p:nvPicPr>
          <p:cNvPr id="5" name="Picture 4">
            <a:extLst>
              <a:ext uri="{FF2B5EF4-FFF2-40B4-BE49-F238E27FC236}">
                <a16:creationId xmlns:a16="http://schemas.microsoft.com/office/drawing/2014/main" id="{98EAAF92-DBBC-4721-A88D-700E4C13C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704" y="3943524"/>
            <a:ext cx="2286000" cy="2286000"/>
          </a:xfrm>
          <a:prstGeom prst="rect">
            <a:avLst/>
          </a:prstGeom>
        </p:spPr>
      </p:pic>
    </p:spTree>
    <p:extLst>
      <p:ext uri="{BB962C8B-B14F-4D97-AF65-F5344CB8AC3E}">
        <p14:creationId xmlns:p14="http://schemas.microsoft.com/office/powerpoint/2010/main" val="411604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988B-2B51-445A-A100-194C1EABB00C}"/>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Goal of the article</a:t>
            </a:r>
          </a:p>
        </p:txBody>
      </p:sp>
      <p:sp>
        <p:nvSpPr>
          <p:cNvPr id="3" name="Content Placeholder 2">
            <a:extLst>
              <a:ext uri="{FF2B5EF4-FFF2-40B4-BE49-F238E27FC236}">
                <a16:creationId xmlns:a16="http://schemas.microsoft.com/office/drawing/2014/main" id="{BA779458-BDEF-48E7-8B46-5D5121027D10}"/>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In this paper, the authors address the issue of detecting and recognizing a large number of traffic-sign categories suitable for automating traffic-sign inventory management.</a:t>
            </a:r>
            <a:br>
              <a:rPr lang="en-US" sz="1800" b="0" i="0" u="none" strike="noStrike" baseline="0" dirty="0">
                <a:latin typeface="Arial" panose="020B0604020202020204" pitchFamily="34" charset="0"/>
                <a:cs typeface="Arial" panose="020B0604020202020204" pitchFamily="34" charset="0"/>
              </a:rPr>
            </a:br>
            <a:endParaRPr lang="en-US" sz="18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They adopted a convolutional neural network (CNN) approach, the Mask R-CNN [1], to address the full pipeline of detection and recognition with automatic end-to-end learning.</a:t>
            </a:r>
          </a:p>
        </p:txBody>
      </p:sp>
    </p:spTree>
    <p:extLst>
      <p:ext uri="{BB962C8B-B14F-4D97-AF65-F5344CB8AC3E}">
        <p14:creationId xmlns:p14="http://schemas.microsoft.com/office/powerpoint/2010/main" val="18224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E7CC-FE10-4BD3-90B3-8FEA8B5BB22B}"/>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Data augmentation (cont.)</a:t>
            </a:r>
            <a:endParaRPr lang="en-US" dirty="0"/>
          </a:p>
        </p:txBody>
      </p:sp>
      <p:sp>
        <p:nvSpPr>
          <p:cNvPr id="3" name="Content Placeholder 2">
            <a:extLst>
              <a:ext uri="{FF2B5EF4-FFF2-40B4-BE49-F238E27FC236}">
                <a16:creationId xmlns:a16="http://schemas.microsoft.com/office/drawing/2014/main" id="{BF495C64-5EB4-448B-B7C4-A60FB31AD8ED}"/>
              </a:ext>
            </a:extLst>
          </p:cNvPr>
          <p:cNvSpPr>
            <a:spLocks noGrp="1"/>
          </p:cNvSpPr>
          <p:nvPr>
            <p:ph idx="1"/>
          </p:nvPr>
        </p:nvSpPr>
        <p:spPr>
          <a:xfrm>
            <a:off x="677334" y="2160589"/>
            <a:ext cx="8596668" cy="733613"/>
          </a:xfrm>
        </p:spPr>
        <p:txBody>
          <a:bodyPr/>
          <a:lstStyle/>
          <a:p>
            <a:pPr marL="0" indent="0" algn="l">
              <a:buNone/>
            </a:pPr>
            <a:r>
              <a:rPr lang="en-US" sz="1800" b="0" i="0" u="none" strike="noStrike" baseline="0" dirty="0">
                <a:latin typeface="Arial" panose="020B0604020202020204" pitchFamily="34" charset="0"/>
                <a:cs typeface="Arial" panose="020B0604020202020204" pitchFamily="34" charset="0"/>
              </a:rPr>
              <a:t>They use synthetic traffic-sign instances are created by modifying segmented, real-world training samples.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314AE3A-7876-40AB-9E64-CDF9986112C2}"/>
              </a:ext>
            </a:extLst>
          </p:cNvPr>
          <p:cNvPicPr>
            <a:picLocks noChangeAspect="1"/>
          </p:cNvPicPr>
          <p:nvPr/>
        </p:nvPicPr>
        <p:blipFill>
          <a:blip r:embed="rId2"/>
          <a:stretch>
            <a:fillRect/>
          </a:stretch>
        </p:blipFill>
        <p:spPr>
          <a:xfrm>
            <a:off x="1732811" y="3018974"/>
            <a:ext cx="1209844" cy="3229426"/>
          </a:xfrm>
          <a:prstGeom prst="rect">
            <a:avLst/>
          </a:prstGeom>
        </p:spPr>
      </p:pic>
      <p:pic>
        <p:nvPicPr>
          <p:cNvPr id="7" name="Picture 6">
            <a:extLst>
              <a:ext uri="{FF2B5EF4-FFF2-40B4-BE49-F238E27FC236}">
                <a16:creationId xmlns:a16="http://schemas.microsoft.com/office/drawing/2014/main" id="{5C1F9AF0-689E-4CD0-A56F-C570A837EA28}"/>
              </a:ext>
            </a:extLst>
          </p:cNvPr>
          <p:cNvPicPr>
            <a:picLocks noChangeAspect="1"/>
          </p:cNvPicPr>
          <p:nvPr/>
        </p:nvPicPr>
        <p:blipFill>
          <a:blip r:embed="rId3"/>
          <a:stretch>
            <a:fillRect/>
          </a:stretch>
        </p:blipFill>
        <p:spPr>
          <a:xfrm>
            <a:off x="3193894" y="2989258"/>
            <a:ext cx="4201111" cy="3267531"/>
          </a:xfrm>
          <a:prstGeom prst="rect">
            <a:avLst/>
          </a:prstGeom>
        </p:spPr>
      </p:pic>
    </p:spTree>
    <p:extLst>
      <p:ext uri="{BB962C8B-B14F-4D97-AF65-F5344CB8AC3E}">
        <p14:creationId xmlns:p14="http://schemas.microsoft.com/office/powerpoint/2010/main" val="3337189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1486-2ECE-4C56-B067-2EC8EC5567FA}"/>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Data augmentation (cont.)</a:t>
            </a:r>
            <a:endParaRPr lang="en-US" b="1" dirty="0"/>
          </a:p>
        </p:txBody>
      </p:sp>
      <p:pic>
        <p:nvPicPr>
          <p:cNvPr id="5" name="Picture 4">
            <a:extLst>
              <a:ext uri="{FF2B5EF4-FFF2-40B4-BE49-F238E27FC236}">
                <a16:creationId xmlns:a16="http://schemas.microsoft.com/office/drawing/2014/main" id="{26224035-7110-4642-B38E-3B2E71EC0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292" y="1476462"/>
            <a:ext cx="7625593" cy="4949506"/>
          </a:xfrm>
          <a:prstGeom prst="rect">
            <a:avLst/>
          </a:prstGeom>
        </p:spPr>
      </p:pic>
    </p:spTree>
    <p:extLst>
      <p:ext uri="{BB962C8B-B14F-4D97-AF65-F5344CB8AC3E}">
        <p14:creationId xmlns:p14="http://schemas.microsoft.com/office/powerpoint/2010/main" val="3176623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9764-EF4F-4349-9C07-3A4BC2A31F2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Implementation</a:t>
            </a:r>
          </a:p>
        </p:txBody>
      </p:sp>
      <p:sp>
        <p:nvSpPr>
          <p:cNvPr id="3" name="Content Placeholder 2">
            <a:extLst>
              <a:ext uri="{FF2B5EF4-FFF2-40B4-BE49-F238E27FC236}">
                <a16:creationId xmlns:a16="http://schemas.microsoft.com/office/drawing/2014/main" id="{40D1F894-A72E-477D-9301-7F5B638890E6}"/>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The project is implemented [15] using the </a:t>
            </a:r>
            <a:r>
              <a:rPr lang="en-US" dirty="0" err="1">
                <a:latin typeface="Arial" panose="020B0604020202020204" pitchFamily="34" charset="0"/>
                <a:cs typeface="Arial" panose="020B0604020202020204" pitchFamily="34" charset="0"/>
              </a:rPr>
              <a:t>Detectron</a:t>
            </a:r>
            <a:r>
              <a:rPr lang="en-US" dirty="0">
                <a:latin typeface="Arial" panose="020B0604020202020204" pitchFamily="34" charset="0"/>
                <a:cs typeface="Arial" panose="020B0604020202020204" pitchFamily="34" charset="0"/>
              </a:rPr>
              <a:t> framework [16] that is </a:t>
            </a:r>
            <a:r>
              <a:rPr lang="en-US" b="0" i="0" dirty="0">
                <a:solidFill>
                  <a:srgbClr val="24292E"/>
                </a:solidFill>
                <a:effectLst/>
                <a:latin typeface="Arial" panose="020B0604020202020204" pitchFamily="34" charset="0"/>
                <a:cs typeface="Arial" panose="020B0604020202020204" pitchFamily="34" charset="0"/>
              </a:rPr>
              <a:t>Facebook AI Research's software system that implements state-of-the-art object detection algorithms.</a:t>
            </a:r>
          </a:p>
          <a:p>
            <a:r>
              <a:rPr lang="en-US" dirty="0">
                <a:solidFill>
                  <a:srgbClr val="24292E"/>
                </a:solidFill>
                <a:latin typeface="Arial" panose="020B0604020202020204" pitchFamily="34" charset="0"/>
                <a:cs typeface="Arial" panose="020B0604020202020204" pitchFamily="34" charset="0"/>
              </a:rPr>
              <a:t>Using Cafee2 [17] – deep learning framework.</a:t>
            </a:r>
          </a:p>
          <a:p>
            <a:r>
              <a:rPr lang="en-US" dirty="0">
                <a:solidFill>
                  <a:srgbClr val="24292E"/>
                </a:solidFill>
                <a:latin typeface="Arial" panose="020B0604020202020204" pitchFamily="34" charset="0"/>
                <a:cs typeface="Arial" panose="020B0604020202020204" pitchFamily="34" charset="0"/>
              </a:rPr>
              <a:t>Programming language is Python.</a:t>
            </a:r>
          </a:p>
          <a:p>
            <a:r>
              <a:rPr lang="en-US" dirty="0">
                <a:solidFill>
                  <a:srgbClr val="24292E"/>
                </a:solidFill>
                <a:latin typeface="Arial" panose="020B0604020202020204" pitchFamily="34" charset="0"/>
                <a:cs typeface="Arial" panose="020B0604020202020204" pitchFamily="34" charset="0"/>
              </a:rPr>
              <a:t>Implementations were created for both Faster and Mask R-CNN.</a:t>
            </a:r>
          </a:p>
          <a:p>
            <a:pPr algn="l"/>
            <a:r>
              <a:rPr lang="en-US" sz="1800" b="0" i="0" u="none" strike="noStrike" baseline="0" dirty="0">
                <a:latin typeface="Arial" panose="020B0604020202020204" pitchFamily="34" charset="0"/>
                <a:cs typeface="Arial" panose="020B0604020202020204" pitchFamily="34" charset="0"/>
              </a:rPr>
              <a:t>For the Faster R-CNN, they employed the VGG16 [18] network with 13 convolutional layers and 3 fully-connected layers.</a:t>
            </a:r>
          </a:p>
          <a:p>
            <a:pPr algn="l"/>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or the Mask R-CNN, they employed a residual network [19] with 50 convolutional layers (ResNet-50).</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341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7D95-8897-4B44-B996-045FBDE29957}"/>
              </a:ext>
            </a:extLst>
          </p:cNvPr>
          <p:cNvSpPr>
            <a:spLocks noGrp="1"/>
          </p:cNvSpPr>
          <p:nvPr>
            <p:ph type="title"/>
          </p:nvPr>
        </p:nvSpPr>
        <p:spPr/>
        <p:txBody>
          <a:bodyPr/>
          <a:lstStyle/>
          <a:p>
            <a:pPr algn="ctr"/>
            <a:r>
              <a:rPr lang="en-US" dirty="0"/>
              <a:t>VGG16 – Convolutional Network for Classification and Detection</a:t>
            </a:r>
          </a:p>
        </p:txBody>
      </p:sp>
      <p:pic>
        <p:nvPicPr>
          <p:cNvPr id="1026" name="Picture 2" descr="vgg16">
            <a:extLst>
              <a:ext uri="{FF2B5EF4-FFF2-40B4-BE49-F238E27FC236}">
                <a16:creationId xmlns:a16="http://schemas.microsoft.com/office/drawing/2014/main" id="{CEA681EF-2AE6-42B1-A8C9-CBCC64186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706" y="2390207"/>
            <a:ext cx="7155809" cy="373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6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A9F0-3A9E-48FF-B43F-652C2240BA5D}"/>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Residual networks</a:t>
            </a:r>
          </a:p>
        </p:txBody>
      </p:sp>
      <p:pic>
        <p:nvPicPr>
          <p:cNvPr id="2050" name="Picture 2">
            <a:extLst>
              <a:ext uri="{FF2B5EF4-FFF2-40B4-BE49-F238E27FC236}">
                <a16:creationId xmlns:a16="http://schemas.microsoft.com/office/drawing/2014/main" id="{FC77D27B-D0D5-4330-BBEE-435F67FC4C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140" y="2346646"/>
            <a:ext cx="38862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A78E98-84BB-4B1E-ADFC-83EF27116573}"/>
              </a:ext>
            </a:extLst>
          </p:cNvPr>
          <p:cNvPicPr>
            <a:picLocks noChangeAspect="1"/>
          </p:cNvPicPr>
          <p:nvPr/>
        </p:nvPicPr>
        <p:blipFill>
          <a:blip r:embed="rId3"/>
          <a:stretch>
            <a:fillRect/>
          </a:stretch>
        </p:blipFill>
        <p:spPr>
          <a:xfrm>
            <a:off x="1663728" y="5154249"/>
            <a:ext cx="3086100" cy="1314450"/>
          </a:xfrm>
          <a:prstGeom prst="rect">
            <a:avLst/>
          </a:prstGeom>
        </p:spPr>
      </p:pic>
      <p:pic>
        <p:nvPicPr>
          <p:cNvPr id="11" name="Picture 10">
            <a:extLst>
              <a:ext uri="{FF2B5EF4-FFF2-40B4-BE49-F238E27FC236}">
                <a16:creationId xmlns:a16="http://schemas.microsoft.com/office/drawing/2014/main" id="{47E7E941-BF31-4068-828A-D3F931475F84}"/>
              </a:ext>
            </a:extLst>
          </p:cNvPr>
          <p:cNvPicPr>
            <a:picLocks noChangeAspect="1"/>
          </p:cNvPicPr>
          <p:nvPr/>
        </p:nvPicPr>
        <p:blipFill>
          <a:blip r:embed="rId4"/>
          <a:stretch>
            <a:fillRect/>
          </a:stretch>
        </p:blipFill>
        <p:spPr>
          <a:xfrm>
            <a:off x="1592290" y="1686974"/>
            <a:ext cx="3228975" cy="3019425"/>
          </a:xfrm>
          <a:prstGeom prst="rect">
            <a:avLst/>
          </a:prstGeom>
        </p:spPr>
      </p:pic>
      <p:pic>
        <p:nvPicPr>
          <p:cNvPr id="13" name="Picture 12">
            <a:extLst>
              <a:ext uri="{FF2B5EF4-FFF2-40B4-BE49-F238E27FC236}">
                <a16:creationId xmlns:a16="http://schemas.microsoft.com/office/drawing/2014/main" id="{BB15F7B0-EA25-46DB-99EF-8418945AEA1D}"/>
              </a:ext>
            </a:extLst>
          </p:cNvPr>
          <p:cNvPicPr>
            <a:picLocks noChangeAspect="1"/>
          </p:cNvPicPr>
          <p:nvPr/>
        </p:nvPicPr>
        <p:blipFill>
          <a:blip r:embed="rId5"/>
          <a:stretch>
            <a:fillRect/>
          </a:stretch>
        </p:blipFill>
        <p:spPr>
          <a:xfrm>
            <a:off x="1779209" y="1326626"/>
            <a:ext cx="2543175" cy="257175"/>
          </a:xfrm>
          <a:prstGeom prst="rect">
            <a:avLst/>
          </a:prstGeom>
        </p:spPr>
      </p:pic>
    </p:spTree>
    <p:extLst>
      <p:ext uri="{BB962C8B-B14F-4D97-AF65-F5344CB8AC3E}">
        <p14:creationId xmlns:p14="http://schemas.microsoft.com/office/powerpoint/2010/main" val="620896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0A2-1D7A-4A06-AFFC-DEC8693C6FC7}"/>
              </a:ext>
            </a:extLst>
          </p:cNvPr>
          <p:cNvSpPr>
            <a:spLocks noGrp="1"/>
          </p:cNvSpPr>
          <p:nvPr>
            <p:ph type="title"/>
          </p:nvPr>
        </p:nvSpPr>
        <p:spPr/>
        <p:txBody>
          <a:bodyPr/>
          <a:lstStyle/>
          <a:p>
            <a:pPr algn="ctr"/>
            <a:r>
              <a:rPr lang="en-US" dirty="0" err="1"/>
              <a:t>mAP</a:t>
            </a:r>
            <a:r>
              <a:rPr lang="en-US" dirty="0"/>
              <a:t> (mean Average Precision) for Object Detection</a:t>
            </a:r>
          </a:p>
        </p:txBody>
      </p:sp>
      <p:sp>
        <p:nvSpPr>
          <p:cNvPr id="3" name="Content Placeholder 2">
            <a:extLst>
              <a:ext uri="{FF2B5EF4-FFF2-40B4-BE49-F238E27FC236}">
                <a16:creationId xmlns:a16="http://schemas.microsoft.com/office/drawing/2014/main" id="{A24997BD-423E-4B0A-977C-187E95C53A05}"/>
              </a:ext>
            </a:extLst>
          </p:cNvPr>
          <p:cNvSpPr>
            <a:spLocks noGrp="1"/>
          </p:cNvSpPr>
          <p:nvPr>
            <p:ph idx="1"/>
          </p:nvPr>
        </p:nvSpPr>
        <p:spPr>
          <a:xfrm>
            <a:off x="677334" y="2367627"/>
            <a:ext cx="9045506" cy="3880773"/>
          </a:xfrm>
        </p:spPr>
        <p:txBody>
          <a:bodyPr/>
          <a:lstStyle/>
          <a:p>
            <a:r>
              <a:rPr lang="en-US" b="0" i="0" dirty="0">
                <a:solidFill>
                  <a:srgbClr val="292929"/>
                </a:solidFill>
                <a:effectLst/>
                <a:latin typeface="Arial" panose="020B0604020202020204" pitchFamily="34" charset="0"/>
                <a:cs typeface="Arial" panose="020B0604020202020204" pitchFamily="34" charset="0"/>
              </a:rPr>
              <a:t>AP (Average precision) [22] is a popular metric in measuring the accuracy of object detectors like Faster R-CNN, SSD, etc.</a:t>
            </a:r>
          </a:p>
          <a:p>
            <a:endParaRPr lang="en-US" b="0" i="0" dirty="0">
              <a:solidFill>
                <a:srgbClr val="292929"/>
              </a:solidFill>
              <a:effectLst/>
              <a:latin typeface="Arial" panose="020B0604020202020204" pitchFamily="34" charset="0"/>
              <a:cs typeface="Arial" panose="020B0604020202020204" pitchFamily="34" charset="0"/>
            </a:endParaRPr>
          </a:p>
          <a:p>
            <a:r>
              <a:rPr lang="en-US" b="0" i="0" dirty="0">
                <a:solidFill>
                  <a:srgbClr val="292929"/>
                </a:solidFill>
                <a:effectLst/>
                <a:latin typeface="Arial" panose="020B0604020202020204" pitchFamily="34" charset="0"/>
                <a:cs typeface="Arial" panose="020B0604020202020204" pitchFamily="34" charset="0"/>
              </a:rPr>
              <a:t>Average precision computes the average precision value for recall value over 0 to 1.</a:t>
            </a:r>
          </a:p>
          <a:p>
            <a:pPr marL="0" indent="0">
              <a:buNone/>
            </a:pPr>
            <a:endParaRPr lang="en-US" b="0" i="0" dirty="0">
              <a:solidFill>
                <a:srgbClr val="292929"/>
              </a:solidFill>
              <a:effectLst/>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They used two variants of the </a:t>
            </a:r>
            <a:r>
              <a:rPr lang="en-US" sz="1800" b="0" i="0" u="none" strike="noStrike" baseline="0" dirty="0" err="1">
                <a:latin typeface="Arial" panose="020B0604020202020204" pitchFamily="34" charset="0"/>
                <a:cs typeface="Arial" panose="020B0604020202020204" pitchFamily="34" charset="0"/>
              </a:rPr>
              <a:t>mAP</a:t>
            </a:r>
            <a:r>
              <a:rPr lang="en-US" sz="1800" b="0" i="0" u="none" strike="noStrike" baseline="0" dirty="0">
                <a:latin typeface="Arial" panose="020B0604020202020204" pitchFamily="34" charset="0"/>
                <a:cs typeface="Arial" panose="020B0604020202020204" pitchFamily="34" charset="0"/>
              </a:rPr>
              <a:t>: mAP50, based on the PASCAL visual object challenge [20], and </a:t>
            </a:r>
            <a:r>
              <a:rPr lang="en-US" sz="1800" b="0" i="0" u="none" strike="noStrike" baseline="0" dirty="0" err="1">
                <a:latin typeface="Arial" panose="020B0604020202020204" pitchFamily="34" charset="0"/>
                <a:cs typeface="Arial" panose="020B0604020202020204" pitchFamily="34" charset="0"/>
              </a:rPr>
              <a:t>mAP</a:t>
            </a:r>
            <a:r>
              <a:rPr lang="en-US" sz="1800" b="0" i="0" u="none" strike="noStrike" baseline="0" dirty="0">
                <a:latin typeface="Arial" panose="020B0604020202020204" pitchFamily="34" charset="0"/>
                <a:cs typeface="Arial" panose="020B0604020202020204" pitchFamily="34" charset="0"/>
              </a:rPr>
              <a:t>(50:95), based on the COCO challenge [21].</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8086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49D-BE10-4454-8E96-DD9D326C0A3C}"/>
              </a:ext>
            </a:extLst>
          </p:cNvPr>
          <p:cNvSpPr>
            <a:spLocks noGrp="1"/>
          </p:cNvSpPr>
          <p:nvPr>
            <p:ph type="title"/>
          </p:nvPr>
        </p:nvSpPr>
        <p:spPr>
          <a:xfrm>
            <a:off x="677334" y="609600"/>
            <a:ext cx="8596668" cy="1101754"/>
          </a:xfrm>
        </p:spPr>
        <p:txBody>
          <a:bodyPr/>
          <a:lstStyle/>
          <a:p>
            <a:pPr algn="ctr"/>
            <a:r>
              <a:rPr lang="en-US" dirty="0"/>
              <a:t>Results</a:t>
            </a:r>
            <a:br>
              <a:rPr lang="en-US" dirty="0"/>
            </a:br>
            <a:r>
              <a:rPr lang="en-US" sz="1800" b="0" i="0" u="none" strike="noStrike" baseline="0" dirty="0">
                <a:latin typeface="NimbusRomNo9L-ReguItal"/>
              </a:rPr>
              <a:t>Evaluation on DFG traffic-sign dataset</a:t>
            </a:r>
            <a:endParaRPr lang="en-US" dirty="0"/>
          </a:p>
        </p:txBody>
      </p:sp>
      <p:sp>
        <p:nvSpPr>
          <p:cNvPr id="3" name="Content Placeholder 2">
            <a:extLst>
              <a:ext uri="{FF2B5EF4-FFF2-40B4-BE49-F238E27FC236}">
                <a16:creationId xmlns:a16="http://schemas.microsoft.com/office/drawing/2014/main" id="{4FE9706F-DEE0-47E9-A318-786A8FBF8509}"/>
              </a:ext>
            </a:extLst>
          </p:cNvPr>
          <p:cNvSpPr>
            <a:spLocks noGrp="1"/>
          </p:cNvSpPr>
          <p:nvPr>
            <p:ph idx="1"/>
          </p:nvPr>
        </p:nvSpPr>
        <p:spPr>
          <a:xfrm>
            <a:off x="677334" y="2160589"/>
            <a:ext cx="8596668" cy="2042295"/>
          </a:xfrm>
        </p:spPr>
        <p:txBody>
          <a:bodyPr/>
          <a:lstStyle/>
          <a:p>
            <a:r>
              <a:rPr lang="en-US" dirty="0">
                <a:latin typeface="Arial" panose="020B0604020202020204" pitchFamily="34" charset="0"/>
                <a:cs typeface="Arial" panose="020B0604020202020204" pitchFamily="34" charset="0"/>
              </a:rPr>
              <a:t>200 categories of traffic signs.</a:t>
            </a:r>
          </a:p>
          <a:p>
            <a:pPr algn="l"/>
            <a:r>
              <a:rPr lang="en-US" sz="1800" b="0" i="0" u="none" strike="noStrike" baseline="0" dirty="0">
                <a:latin typeface="Arial" panose="020B0604020202020204" pitchFamily="34" charset="0"/>
                <a:cs typeface="Arial" panose="020B0604020202020204" pitchFamily="34" charset="0"/>
              </a:rPr>
              <a:t>5254 training and 1703 testing images.</a:t>
            </a:r>
          </a:p>
          <a:p>
            <a:pPr algn="l"/>
            <a:r>
              <a:rPr lang="en-US" dirty="0">
                <a:latin typeface="Arial" panose="020B0604020202020204" pitchFamily="34" charset="0"/>
                <a:cs typeface="Arial" panose="020B0604020202020204" pitchFamily="34" charset="0"/>
              </a:rPr>
              <a:t>U</a:t>
            </a:r>
            <a:r>
              <a:rPr lang="en-US" sz="1800" b="0" i="0" u="none" strike="noStrike" baseline="0" dirty="0">
                <a:latin typeface="Arial" panose="020B0604020202020204" pitchFamily="34" charset="0"/>
                <a:cs typeface="Arial" panose="020B0604020202020204" pitchFamily="34" charset="0"/>
              </a:rPr>
              <a:t>sing only annotations with at least 30 pixels in size.</a:t>
            </a:r>
          </a:p>
          <a:p>
            <a:pPr algn="l"/>
            <a:r>
              <a:rPr lang="en-US" sz="1800" b="0" i="0" u="none" strike="noStrike" baseline="0" dirty="0">
                <a:latin typeface="Arial" panose="020B0604020202020204" pitchFamily="34" charset="0"/>
                <a:cs typeface="Arial" panose="020B0604020202020204" pitchFamily="34" charset="0"/>
              </a:rPr>
              <a:t>They resized images in all variants of Faster/Mask R-CNN to have image sizes of at least 840 pixels in both width and height.</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4014B0A-3145-4D9E-838E-E4D845D58ED7}"/>
              </a:ext>
            </a:extLst>
          </p:cNvPr>
          <p:cNvPicPr>
            <a:picLocks noChangeAspect="1"/>
          </p:cNvPicPr>
          <p:nvPr/>
        </p:nvPicPr>
        <p:blipFill>
          <a:blip r:embed="rId2"/>
          <a:stretch>
            <a:fillRect/>
          </a:stretch>
        </p:blipFill>
        <p:spPr>
          <a:xfrm>
            <a:off x="2756439" y="4520190"/>
            <a:ext cx="5001323" cy="1810003"/>
          </a:xfrm>
          <a:prstGeom prst="rect">
            <a:avLst/>
          </a:prstGeom>
        </p:spPr>
      </p:pic>
      <p:pic>
        <p:nvPicPr>
          <p:cNvPr id="7" name="Picture 6">
            <a:extLst>
              <a:ext uri="{FF2B5EF4-FFF2-40B4-BE49-F238E27FC236}">
                <a16:creationId xmlns:a16="http://schemas.microsoft.com/office/drawing/2014/main" id="{08DEED81-9C6F-4E56-9F2D-685D2A0327A9}"/>
              </a:ext>
            </a:extLst>
          </p:cNvPr>
          <p:cNvPicPr>
            <a:picLocks noChangeAspect="1"/>
          </p:cNvPicPr>
          <p:nvPr/>
        </p:nvPicPr>
        <p:blipFill>
          <a:blip r:embed="rId3"/>
          <a:stretch>
            <a:fillRect/>
          </a:stretch>
        </p:blipFill>
        <p:spPr>
          <a:xfrm>
            <a:off x="3704377" y="4253453"/>
            <a:ext cx="2753109" cy="266737"/>
          </a:xfrm>
          <a:prstGeom prst="rect">
            <a:avLst/>
          </a:prstGeom>
        </p:spPr>
      </p:pic>
    </p:spTree>
    <p:extLst>
      <p:ext uri="{BB962C8B-B14F-4D97-AF65-F5344CB8AC3E}">
        <p14:creationId xmlns:p14="http://schemas.microsoft.com/office/powerpoint/2010/main" val="1490470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49D-BE10-4454-8E96-DD9D326C0A3C}"/>
              </a:ext>
            </a:extLst>
          </p:cNvPr>
          <p:cNvSpPr>
            <a:spLocks noGrp="1"/>
          </p:cNvSpPr>
          <p:nvPr>
            <p:ph type="title"/>
          </p:nvPr>
        </p:nvSpPr>
        <p:spPr>
          <a:xfrm>
            <a:off x="677334" y="609600"/>
            <a:ext cx="8596668" cy="1101754"/>
          </a:xfrm>
        </p:spPr>
        <p:txBody>
          <a:bodyPr/>
          <a:lstStyle/>
          <a:p>
            <a:pPr algn="ctr"/>
            <a:r>
              <a:rPr lang="en-US" dirty="0"/>
              <a:t>Results</a:t>
            </a:r>
            <a:br>
              <a:rPr lang="en-US" dirty="0"/>
            </a:br>
            <a:r>
              <a:rPr lang="en-US" sz="1800" b="0" i="0" u="none" strike="noStrike" baseline="0" dirty="0">
                <a:latin typeface="NimbusRomNo9L-ReguItal"/>
              </a:rPr>
              <a:t>Evaluation on DFG traffic-sign dataset (cont.)</a:t>
            </a:r>
            <a:endParaRPr lang="en-US" dirty="0"/>
          </a:p>
        </p:txBody>
      </p:sp>
      <p:sp>
        <p:nvSpPr>
          <p:cNvPr id="3" name="Content Placeholder 2">
            <a:extLst>
              <a:ext uri="{FF2B5EF4-FFF2-40B4-BE49-F238E27FC236}">
                <a16:creationId xmlns:a16="http://schemas.microsoft.com/office/drawing/2014/main" id="{4FE9706F-DEE0-47E9-A318-786A8FBF8509}"/>
              </a:ext>
            </a:extLst>
          </p:cNvPr>
          <p:cNvSpPr>
            <a:spLocks noGrp="1"/>
          </p:cNvSpPr>
          <p:nvPr>
            <p:ph idx="1"/>
          </p:nvPr>
        </p:nvSpPr>
        <p:spPr>
          <a:xfrm>
            <a:off x="677334" y="2160589"/>
            <a:ext cx="8596668" cy="666501"/>
          </a:xfrm>
        </p:spPr>
        <p:txBody>
          <a:bodyPr/>
          <a:lstStyle/>
          <a:p>
            <a:pPr marL="0" indent="0" algn="l">
              <a:buNone/>
            </a:pPr>
            <a:r>
              <a:rPr lang="en-US" sz="1800" b="0" i="0" u="none" strike="noStrike" baseline="0" dirty="0">
                <a:latin typeface="Arial" panose="020B0604020202020204" pitchFamily="34" charset="0"/>
                <a:cs typeface="Arial" panose="020B0604020202020204" pitchFamily="34" charset="0"/>
              </a:rPr>
              <a:t>They performed evaluation considering different traffic-sign sizes with the results reported in the table:</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5477043-A668-4BC4-9093-0E9C09A73CAE}"/>
              </a:ext>
            </a:extLst>
          </p:cNvPr>
          <p:cNvPicPr>
            <a:picLocks noChangeAspect="1"/>
          </p:cNvPicPr>
          <p:nvPr/>
        </p:nvPicPr>
        <p:blipFill>
          <a:blip r:embed="rId2"/>
          <a:stretch>
            <a:fillRect/>
          </a:stretch>
        </p:blipFill>
        <p:spPr>
          <a:xfrm>
            <a:off x="464951" y="3726968"/>
            <a:ext cx="9021434" cy="2105319"/>
          </a:xfrm>
          <a:prstGeom prst="rect">
            <a:avLst/>
          </a:prstGeom>
        </p:spPr>
      </p:pic>
      <p:pic>
        <p:nvPicPr>
          <p:cNvPr id="9" name="Picture 8">
            <a:extLst>
              <a:ext uri="{FF2B5EF4-FFF2-40B4-BE49-F238E27FC236}">
                <a16:creationId xmlns:a16="http://schemas.microsoft.com/office/drawing/2014/main" id="{72D8B780-194D-4937-920A-C3CC78BCAFC7}"/>
              </a:ext>
            </a:extLst>
          </p:cNvPr>
          <p:cNvPicPr>
            <a:picLocks noChangeAspect="1"/>
          </p:cNvPicPr>
          <p:nvPr/>
        </p:nvPicPr>
        <p:blipFill>
          <a:blip r:embed="rId3"/>
          <a:stretch>
            <a:fillRect/>
          </a:stretch>
        </p:blipFill>
        <p:spPr>
          <a:xfrm>
            <a:off x="1798637" y="3429000"/>
            <a:ext cx="6354062" cy="219106"/>
          </a:xfrm>
          <a:prstGeom prst="rect">
            <a:avLst/>
          </a:prstGeom>
        </p:spPr>
      </p:pic>
    </p:spTree>
    <p:extLst>
      <p:ext uri="{BB962C8B-B14F-4D97-AF65-F5344CB8AC3E}">
        <p14:creationId xmlns:p14="http://schemas.microsoft.com/office/powerpoint/2010/main" val="414080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349D-BE10-4454-8E96-DD9D326C0A3C}"/>
              </a:ext>
            </a:extLst>
          </p:cNvPr>
          <p:cNvSpPr>
            <a:spLocks noGrp="1"/>
          </p:cNvSpPr>
          <p:nvPr>
            <p:ph type="title"/>
          </p:nvPr>
        </p:nvSpPr>
        <p:spPr>
          <a:xfrm>
            <a:off x="677334" y="609600"/>
            <a:ext cx="8596668" cy="1101754"/>
          </a:xfrm>
        </p:spPr>
        <p:txBody>
          <a:bodyPr/>
          <a:lstStyle/>
          <a:p>
            <a:pPr algn="ctr"/>
            <a:r>
              <a:rPr lang="en-US" dirty="0"/>
              <a:t>Results</a:t>
            </a:r>
            <a:br>
              <a:rPr lang="en-US" dirty="0"/>
            </a:br>
            <a:r>
              <a:rPr lang="en-US" sz="1800" b="0" i="0" u="none" strike="noStrike" baseline="0" dirty="0">
                <a:latin typeface="NimbusRomNo9L-ReguItal"/>
              </a:rPr>
              <a:t>Evaluation on DFG traffic-sign dataset (cont.)</a:t>
            </a:r>
            <a:endParaRPr lang="en-US" dirty="0"/>
          </a:p>
        </p:txBody>
      </p:sp>
      <p:sp>
        <p:nvSpPr>
          <p:cNvPr id="3" name="Content Placeholder 2">
            <a:extLst>
              <a:ext uri="{FF2B5EF4-FFF2-40B4-BE49-F238E27FC236}">
                <a16:creationId xmlns:a16="http://schemas.microsoft.com/office/drawing/2014/main" id="{4FE9706F-DEE0-47E9-A318-786A8FBF8509}"/>
              </a:ext>
            </a:extLst>
          </p:cNvPr>
          <p:cNvSpPr>
            <a:spLocks noGrp="1"/>
          </p:cNvSpPr>
          <p:nvPr>
            <p:ph idx="1"/>
          </p:nvPr>
        </p:nvSpPr>
        <p:spPr>
          <a:xfrm>
            <a:off x="677334" y="1917308"/>
            <a:ext cx="8596668" cy="666501"/>
          </a:xfrm>
        </p:spPr>
        <p:txBody>
          <a:bodyPr>
            <a:normAutofit/>
          </a:bodyPr>
          <a:lstStyle/>
          <a:p>
            <a:pPr marL="0" indent="0" algn="l">
              <a:buNone/>
            </a:pPr>
            <a:r>
              <a:rPr lang="en-US" sz="1800" b="0" i="0" u="none" strike="noStrike" baseline="0" dirty="0">
                <a:latin typeface="NimbusRomNo9L-Regu"/>
              </a:rPr>
              <a:t>DFG traffic-sign categories sorted by average precision calculated when using Mask R-CNN ResNet-50 with our adaptations and data augmentation:</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301CE11-38DB-49A1-8D53-CCA50B782073}"/>
              </a:ext>
            </a:extLst>
          </p:cNvPr>
          <p:cNvPicPr>
            <a:picLocks noChangeAspect="1"/>
          </p:cNvPicPr>
          <p:nvPr/>
        </p:nvPicPr>
        <p:blipFill>
          <a:blip r:embed="rId2"/>
          <a:stretch>
            <a:fillRect/>
          </a:stretch>
        </p:blipFill>
        <p:spPr>
          <a:xfrm>
            <a:off x="1071506" y="2722651"/>
            <a:ext cx="7573432" cy="3639058"/>
          </a:xfrm>
          <a:prstGeom prst="rect">
            <a:avLst/>
          </a:prstGeom>
        </p:spPr>
      </p:pic>
    </p:spTree>
    <p:extLst>
      <p:ext uri="{BB962C8B-B14F-4D97-AF65-F5344CB8AC3E}">
        <p14:creationId xmlns:p14="http://schemas.microsoft.com/office/powerpoint/2010/main" val="716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99D6-537D-4ACF-A23E-22C14E4F4652}"/>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Traffic signs recognition project</a:t>
            </a:r>
          </a:p>
        </p:txBody>
      </p:sp>
      <p:sp>
        <p:nvSpPr>
          <p:cNvPr id="3" name="Content Placeholder 2">
            <a:extLst>
              <a:ext uri="{FF2B5EF4-FFF2-40B4-BE49-F238E27FC236}">
                <a16:creationId xmlns:a16="http://schemas.microsoft.com/office/drawing/2014/main" id="{0C6B1B93-9D8E-4D6B-B738-5AC114BA84E0}"/>
              </a:ext>
            </a:extLst>
          </p:cNvPr>
          <p:cNvSpPr>
            <a:spLocks noGrp="1"/>
          </p:cNvSpPr>
          <p:nvPr>
            <p:ph idx="1"/>
          </p:nvPr>
        </p:nvSpPr>
        <p:spPr/>
        <p:txBody>
          <a:bodyPr/>
          <a:lstStyle/>
          <a:p>
            <a:r>
              <a:rPr lang="en-US" b="1" dirty="0">
                <a:latin typeface="Arial" panose="020B0604020202020204" pitchFamily="34" charset="0"/>
                <a:cs typeface="Arial" panose="020B0604020202020204" pitchFamily="34" charset="0"/>
              </a:rPr>
              <a:t>Dataset</a:t>
            </a:r>
            <a:r>
              <a:rPr lang="en-US" dirty="0">
                <a:latin typeface="Arial" panose="020B0604020202020204" pitchFamily="34" charset="0"/>
                <a:cs typeface="Arial" panose="020B0604020202020204" pitchFamily="34" charset="0"/>
              </a:rPr>
              <a:t>: DFG Traffic Sign Data Set </a:t>
            </a:r>
            <a:r>
              <a:rPr lang="en-US" sz="1800" b="0" i="0" u="none" strike="noStrike" baseline="0" dirty="0">
                <a:latin typeface="Arial" panose="020B0604020202020204" pitchFamily="34" charset="0"/>
                <a:cs typeface="Arial" panose="020B0604020202020204" pitchFamily="34" charset="0"/>
              </a:rPr>
              <a:t>[14]</a:t>
            </a:r>
            <a:r>
              <a:rPr lang="en-US" dirty="0">
                <a:latin typeface="Arial" panose="020B0604020202020204" pitchFamily="34" charset="0"/>
                <a:cs typeface="Arial" panose="020B0604020202020204" pitchFamily="34" charset="0"/>
              </a:rPr>
              <a:t> - traffic signs images in JPEG format.</a:t>
            </a:r>
            <a:endParaRPr lang="ru-R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Programming Language</a:t>
            </a:r>
            <a:r>
              <a:rPr lang="en-US" dirty="0">
                <a:latin typeface="Arial" panose="020B0604020202020204" pitchFamily="34" charset="0"/>
                <a:cs typeface="Arial" panose="020B0604020202020204" pitchFamily="34" charset="0"/>
              </a:rPr>
              <a:t>: Python 3</a:t>
            </a:r>
            <a:endParaRPr lang="ru-RU"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Software</a:t>
            </a:r>
            <a:r>
              <a:rPr lang="en-US" dirty="0">
                <a:latin typeface="Arial" panose="020B0604020202020204" pitchFamily="34" charset="0"/>
                <a:cs typeface="Arial" panose="020B0604020202020204" pitchFamily="34" charset="0"/>
              </a:rPr>
              <a:t>: Spyder 3.3.6 / </a:t>
            </a:r>
            <a:r>
              <a:rPr lang="en-US" dirty="0" err="1">
                <a:latin typeface="Arial" panose="020B0604020202020204" pitchFamily="34" charset="0"/>
                <a:cs typeface="Arial" panose="020B0604020202020204" pitchFamily="34" charset="0"/>
              </a:rPr>
              <a:t>IPython</a:t>
            </a:r>
            <a:r>
              <a:rPr lang="en-US" dirty="0">
                <a:latin typeface="Arial" panose="020B0604020202020204" pitchFamily="34" charset="0"/>
                <a:cs typeface="Arial" panose="020B0604020202020204" pitchFamily="34" charset="0"/>
              </a:rPr>
              <a:t> 7.8.0 – development environment.</a:t>
            </a:r>
            <a:r>
              <a:rPr lang="ru-RU" dirty="0">
                <a:latin typeface="Arial" panose="020B0604020202020204" pitchFamily="34" charset="0"/>
                <a:cs typeface="Arial" panose="020B0604020202020204" pitchFamily="34" charset="0"/>
              </a:rPr>
              <a:t> </a:t>
            </a:r>
          </a:p>
          <a:p>
            <a:pPr marL="0" indent="0">
              <a:buNone/>
            </a:pPr>
            <a:r>
              <a:rPr lang="ru-R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VGG Image Annotator (VIA) [23] - an image annotation tool that can 			 be used to</a:t>
            </a:r>
            <a:r>
              <a:rPr lang="ru-R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define regions in an image and create textual 						 descriptions of those regions.</a:t>
            </a:r>
          </a:p>
          <a:p>
            <a:r>
              <a:rPr lang="en-US" b="1" dirty="0">
                <a:latin typeface="Arial" panose="020B0604020202020204" pitchFamily="34" charset="0"/>
                <a:cs typeface="Arial" panose="020B0604020202020204" pitchFamily="34" charset="0"/>
              </a:rPr>
              <a:t>Technologies/Methods</a:t>
            </a:r>
            <a:r>
              <a:rPr lang="en-US" dirty="0">
                <a:latin typeface="Arial" panose="020B0604020202020204" pitchFamily="34" charset="0"/>
                <a:cs typeface="Arial" panose="020B0604020202020204" pitchFamily="34" charset="0"/>
              </a:rPr>
              <a:t>: Mask R-CNN (</a:t>
            </a:r>
            <a:r>
              <a:rPr lang="en-US" dirty="0" err="1">
                <a:latin typeface="Arial" panose="020B0604020202020204" pitchFamily="34" charset="0"/>
                <a:cs typeface="Arial" panose="020B0604020202020204" pitchFamily="34" charset="0"/>
              </a:rPr>
              <a:t>mrcnn</a:t>
            </a:r>
            <a:r>
              <a:rPr lang="en-US" dirty="0">
                <a:latin typeface="Arial" panose="020B0604020202020204" pitchFamily="34" charset="0"/>
                <a:cs typeface="Arial" panose="020B0604020202020204" pitchFamily="34" charset="0"/>
              </a:rPr>
              <a:t> 0.2 [24])</a:t>
            </a:r>
          </a:p>
          <a:p>
            <a:r>
              <a:rPr lang="en-US" b="1" dirty="0">
                <a:latin typeface="Arial" panose="020B0604020202020204" pitchFamily="34" charset="0"/>
                <a:cs typeface="Arial" panose="020B0604020202020204" pitchFamily="34" charset="0"/>
              </a:rPr>
              <a:t>Description</a:t>
            </a:r>
            <a:r>
              <a:rPr lang="en-US" dirty="0">
                <a:latin typeface="Arial" panose="020B0604020202020204" pitchFamily="34" charset="0"/>
                <a:cs typeface="Arial" panose="020B0604020202020204" pitchFamily="34" charset="0"/>
              </a:rPr>
              <a:t>: 	The application is trained to detect/recognize specific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traffic signs.</a:t>
            </a:r>
          </a:p>
        </p:txBody>
      </p:sp>
    </p:spTree>
    <p:extLst>
      <p:ext uri="{BB962C8B-B14F-4D97-AF65-F5344CB8AC3E}">
        <p14:creationId xmlns:p14="http://schemas.microsoft.com/office/powerpoint/2010/main" val="103934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5F93-6181-407A-9023-348E56D43721}"/>
              </a:ext>
            </a:extLst>
          </p:cNvPr>
          <p:cNvSpPr>
            <a:spLocks noGrp="1"/>
          </p:cNvSpPr>
          <p:nvPr>
            <p:ph type="title"/>
          </p:nvPr>
        </p:nvSpPr>
        <p:spPr/>
        <p:txBody>
          <a:bodyPr/>
          <a:lstStyle/>
          <a:p>
            <a:pPr algn="ctr"/>
            <a:r>
              <a:rPr lang="en-US"/>
              <a:t>Existing solutions</a:t>
            </a:r>
            <a:endParaRPr lang="en-US" dirty="0"/>
          </a:p>
        </p:txBody>
      </p:sp>
      <p:sp>
        <p:nvSpPr>
          <p:cNvPr id="3" name="Content Placeholder 2">
            <a:extLst>
              <a:ext uri="{FF2B5EF4-FFF2-40B4-BE49-F238E27FC236}">
                <a16:creationId xmlns:a16="http://schemas.microsoft.com/office/drawing/2014/main" id="{66D9A2FB-2F88-4A6D-83FD-AFC8C0E1A7CB}"/>
              </a:ext>
            </a:extLst>
          </p:cNvPr>
          <p:cNvSpPr>
            <a:spLocks noGrp="1"/>
          </p:cNvSpPr>
          <p:nvPr>
            <p:ph idx="1"/>
          </p:nvPr>
        </p:nvSpPr>
        <p:spPr/>
        <p:txBody>
          <a:bodyPr/>
          <a:lstStyle/>
          <a:p>
            <a:pPr marL="0" indent="0" algn="l">
              <a:buNone/>
            </a:pPr>
            <a:r>
              <a:rPr lang="en-US" sz="1800" b="0" i="0" u="none" strike="noStrike" baseline="0" dirty="0">
                <a:latin typeface="Arial" panose="020B0604020202020204" pitchFamily="34" charset="0"/>
                <a:cs typeface="Arial" panose="020B0604020202020204" pitchFamily="34" charset="0"/>
              </a:rPr>
              <a:t>In the computer vision community the recognition and detection of traffic signs is a</a:t>
            </a:r>
          </a:p>
          <a:p>
            <a:pPr marL="0" indent="0" algn="l">
              <a:buNone/>
            </a:pPr>
            <a:r>
              <a:rPr lang="en-US" sz="1800" b="0" i="0" u="none" strike="noStrike" baseline="0" dirty="0">
                <a:latin typeface="Arial" panose="020B0604020202020204" pitchFamily="34" charset="0"/>
                <a:cs typeface="Arial" panose="020B0604020202020204" pitchFamily="34" charset="0"/>
              </a:rPr>
              <a:t>well-researched problem and excellent detection and recognition algorithms have</a:t>
            </a:r>
          </a:p>
          <a:p>
            <a:pPr marL="0" indent="0" algn="l">
              <a:buNone/>
            </a:pPr>
            <a:r>
              <a:rPr lang="en-US" sz="1800" b="0" i="0" u="none" strike="noStrike" baseline="0" dirty="0">
                <a:latin typeface="Arial" panose="020B0604020202020204" pitchFamily="34" charset="0"/>
                <a:cs typeface="Arial" panose="020B0604020202020204" pitchFamily="34" charset="0"/>
              </a:rPr>
              <a:t>already been proposed [2], [3], [4], [5].</a:t>
            </a:r>
          </a:p>
          <a:p>
            <a:pPr algn="l"/>
            <a:r>
              <a:rPr lang="en-US" sz="1800" b="0" i="0" u="none" strike="noStrike" baseline="0" dirty="0">
                <a:latin typeface="Arial" panose="020B0604020202020204" pitchFamily="34" charset="0"/>
                <a:cs typeface="Arial" panose="020B0604020202020204" pitchFamily="34" charset="0"/>
              </a:rPr>
              <a:t>But these solutions have been designed only for a small number of categories.</a:t>
            </a:r>
            <a:br>
              <a:rPr lang="en-US" sz="1800" b="0" i="0" u="none" strike="noStrike" baseline="0" dirty="0">
                <a:latin typeface="Arial" panose="020B0604020202020204" pitchFamily="34" charset="0"/>
                <a:cs typeface="Arial" panose="020B0604020202020204" pitchFamily="34" charset="0"/>
              </a:rPr>
            </a:br>
            <a:endParaRPr lang="en-US" sz="18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Part of them focused only on traffic-sign recognition (TSR) and ignored traffic-sign detection (TSD).</a:t>
            </a:r>
            <a:br>
              <a:rPr lang="en-US" sz="1800" b="0" i="0" u="none" strike="noStrike" baseline="0" dirty="0">
                <a:latin typeface="Arial" panose="020B0604020202020204" pitchFamily="34" charset="0"/>
                <a:cs typeface="Arial" panose="020B0604020202020204" pitchFamily="34" charset="0"/>
              </a:rPr>
            </a:br>
            <a:endParaRPr lang="en-US" sz="1800" b="0" i="0" u="none" strike="noStrike" baseline="0" dirty="0">
              <a:latin typeface="Arial" panose="020B0604020202020204" pitchFamily="34" charset="0"/>
              <a:cs typeface="Arial" panose="020B0604020202020204" pitchFamily="34" charset="0"/>
            </a:endParaRPr>
          </a:p>
          <a:p>
            <a:pPr algn="l"/>
            <a:r>
              <a:rPr lang="en-US" sz="1800" b="0" i="0" u="none" strike="noStrike" baseline="0" dirty="0">
                <a:latin typeface="Arial" panose="020B0604020202020204" pitchFamily="34" charset="0"/>
                <a:cs typeface="Arial" panose="020B0604020202020204" pitchFamily="34" charset="0"/>
              </a:rPr>
              <a:t>Other solutions more focused on TSD and ignore TSR.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318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99D6-537D-4ACF-A23E-22C14E4F4652}"/>
              </a:ext>
            </a:extLst>
          </p:cNvPr>
          <p:cNvSpPr>
            <a:spLocks noGrp="1"/>
          </p:cNvSpPr>
          <p:nvPr>
            <p:ph type="title"/>
          </p:nvPr>
        </p:nvSpPr>
        <p:spPr>
          <a:xfrm>
            <a:off x="677334" y="609600"/>
            <a:ext cx="8533777" cy="1320800"/>
          </a:xfrm>
        </p:spPr>
        <p:txBody>
          <a:bodyPr/>
          <a:lstStyle/>
          <a:p>
            <a:pPr algn="ctr"/>
            <a:r>
              <a:rPr lang="en-US" dirty="0">
                <a:latin typeface="Arial" panose="020B0604020202020204" pitchFamily="34" charset="0"/>
                <a:cs typeface="Arial" panose="020B0604020202020204" pitchFamily="34" charset="0"/>
              </a:rPr>
              <a:t>Traffic signs recognition project (cont.)</a:t>
            </a:r>
          </a:p>
        </p:txBody>
      </p:sp>
      <p:sp>
        <p:nvSpPr>
          <p:cNvPr id="3" name="Content Placeholder 2">
            <a:extLst>
              <a:ext uri="{FF2B5EF4-FFF2-40B4-BE49-F238E27FC236}">
                <a16:creationId xmlns:a16="http://schemas.microsoft.com/office/drawing/2014/main" id="{0C6B1B93-9D8E-4D6B-B738-5AC114BA84E0}"/>
              </a:ext>
            </a:extLst>
          </p:cNvPr>
          <p:cNvSpPr>
            <a:spLocks noGrp="1"/>
          </p:cNvSpPr>
          <p:nvPr>
            <p:ph idx="1"/>
          </p:nvPr>
        </p:nvSpPr>
        <p:spPr>
          <a:xfrm>
            <a:off x="677334" y="2160590"/>
            <a:ext cx="8596668" cy="540666"/>
          </a:xfrm>
        </p:spPr>
        <p:txBody>
          <a:bodyPr/>
          <a:lstStyle/>
          <a:p>
            <a:pPr marL="0" indent="0">
              <a:buNone/>
            </a:pPr>
            <a:r>
              <a:rPr lang="en-US" sz="1800" dirty="0">
                <a:solidFill>
                  <a:srgbClr val="000000"/>
                </a:solidFill>
                <a:effectLst/>
                <a:latin typeface="Arial" panose="020B0604020202020204" pitchFamily="34" charset="0"/>
                <a:ea typeface="Calibri" panose="020F0502020204030204" pitchFamily="34" charset="0"/>
              </a:rPr>
              <a:t>5 traffic signs were chosen for training/recognition: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62C58F5-6764-4363-8B3F-EA67A7FE3573}"/>
              </a:ext>
            </a:extLst>
          </p:cNvPr>
          <p:cNvPicPr/>
          <p:nvPr/>
        </p:nvPicPr>
        <p:blipFill>
          <a:blip r:embed="rId2"/>
          <a:stretch>
            <a:fillRect/>
          </a:stretch>
        </p:blipFill>
        <p:spPr>
          <a:xfrm>
            <a:off x="811558" y="2888333"/>
            <a:ext cx="952500" cy="856615"/>
          </a:xfrm>
          <a:prstGeom prst="rect">
            <a:avLst/>
          </a:prstGeom>
        </p:spPr>
      </p:pic>
      <p:pic>
        <p:nvPicPr>
          <p:cNvPr id="5" name="Picture 4">
            <a:extLst>
              <a:ext uri="{FF2B5EF4-FFF2-40B4-BE49-F238E27FC236}">
                <a16:creationId xmlns:a16="http://schemas.microsoft.com/office/drawing/2014/main" id="{813B144D-7D96-4776-85A1-356B670DE117}"/>
              </a:ext>
            </a:extLst>
          </p:cNvPr>
          <p:cNvPicPr/>
          <p:nvPr/>
        </p:nvPicPr>
        <p:blipFill>
          <a:blip r:embed="rId3"/>
          <a:stretch>
            <a:fillRect/>
          </a:stretch>
        </p:blipFill>
        <p:spPr>
          <a:xfrm>
            <a:off x="2097510" y="2887698"/>
            <a:ext cx="933450" cy="857250"/>
          </a:xfrm>
          <a:prstGeom prst="rect">
            <a:avLst/>
          </a:prstGeom>
        </p:spPr>
      </p:pic>
      <p:pic>
        <p:nvPicPr>
          <p:cNvPr id="6" name="Picture 5">
            <a:extLst>
              <a:ext uri="{FF2B5EF4-FFF2-40B4-BE49-F238E27FC236}">
                <a16:creationId xmlns:a16="http://schemas.microsoft.com/office/drawing/2014/main" id="{4B68726F-831A-4831-87AE-0F89C32D7BEB}"/>
              </a:ext>
            </a:extLst>
          </p:cNvPr>
          <p:cNvPicPr/>
          <p:nvPr/>
        </p:nvPicPr>
        <p:blipFill>
          <a:blip r:embed="rId4"/>
          <a:stretch>
            <a:fillRect/>
          </a:stretch>
        </p:blipFill>
        <p:spPr>
          <a:xfrm>
            <a:off x="3370005" y="2887698"/>
            <a:ext cx="1019175" cy="847725"/>
          </a:xfrm>
          <a:prstGeom prst="rect">
            <a:avLst/>
          </a:prstGeom>
        </p:spPr>
      </p:pic>
      <p:pic>
        <p:nvPicPr>
          <p:cNvPr id="7" name="Picture 6">
            <a:extLst>
              <a:ext uri="{FF2B5EF4-FFF2-40B4-BE49-F238E27FC236}">
                <a16:creationId xmlns:a16="http://schemas.microsoft.com/office/drawing/2014/main" id="{42CCD50F-0D67-4E73-9C48-F72AA46F65D7}"/>
              </a:ext>
            </a:extLst>
          </p:cNvPr>
          <p:cNvPicPr/>
          <p:nvPr/>
        </p:nvPicPr>
        <p:blipFill>
          <a:blip r:embed="rId5"/>
          <a:stretch>
            <a:fillRect/>
          </a:stretch>
        </p:blipFill>
        <p:spPr>
          <a:xfrm>
            <a:off x="4703058" y="2870553"/>
            <a:ext cx="923925" cy="864870"/>
          </a:xfrm>
          <a:prstGeom prst="rect">
            <a:avLst/>
          </a:prstGeom>
        </p:spPr>
      </p:pic>
      <p:pic>
        <p:nvPicPr>
          <p:cNvPr id="8" name="Picture 7">
            <a:extLst>
              <a:ext uri="{FF2B5EF4-FFF2-40B4-BE49-F238E27FC236}">
                <a16:creationId xmlns:a16="http://schemas.microsoft.com/office/drawing/2014/main" id="{45327589-E16D-42FF-8E09-7E828C309A30}"/>
              </a:ext>
            </a:extLst>
          </p:cNvPr>
          <p:cNvPicPr/>
          <p:nvPr/>
        </p:nvPicPr>
        <p:blipFill>
          <a:blip r:embed="rId6"/>
          <a:stretch>
            <a:fillRect/>
          </a:stretch>
        </p:blipFill>
        <p:spPr>
          <a:xfrm>
            <a:off x="5936412" y="2859123"/>
            <a:ext cx="904875" cy="876300"/>
          </a:xfrm>
          <a:prstGeom prst="rect">
            <a:avLst/>
          </a:prstGeom>
        </p:spPr>
      </p:pic>
      <p:sp>
        <p:nvSpPr>
          <p:cNvPr id="10" name="TextBox 9">
            <a:extLst>
              <a:ext uri="{FF2B5EF4-FFF2-40B4-BE49-F238E27FC236}">
                <a16:creationId xmlns:a16="http://schemas.microsoft.com/office/drawing/2014/main" id="{DFD950A8-D2DC-4F6D-B168-B172106A884D}"/>
              </a:ext>
            </a:extLst>
          </p:cNvPr>
          <p:cNvSpPr txBox="1"/>
          <p:nvPr/>
        </p:nvSpPr>
        <p:spPr>
          <a:xfrm>
            <a:off x="677334" y="4081255"/>
            <a:ext cx="8416332" cy="1860446"/>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62 images were chosen for training, 31 images for validation and 23 images for testing. </a:t>
            </a:r>
          </a:p>
          <a:p>
            <a:pPr marL="285750" marR="0" indent="-285750">
              <a:lnSpc>
                <a:spcPct val="107000"/>
              </a:lnSpc>
              <a:spcBef>
                <a:spcPts val="0"/>
              </a:spcBef>
              <a:spcAft>
                <a:spcPts val="80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Each</a:t>
            </a:r>
            <a:r>
              <a:rPr lang="en-US" dirty="0">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image contains 1-3 traffic signs. </a:t>
            </a:r>
          </a:p>
          <a:p>
            <a:pPr marL="285750" marR="0" indent="-285750">
              <a:lnSpc>
                <a:spcPct val="107000"/>
              </a:lnSpc>
              <a:spcBef>
                <a:spcPts val="0"/>
              </a:spcBef>
              <a:spcAft>
                <a:spcPts val="800"/>
              </a:spcAft>
              <a:buFont typeface="Wingdings" panose="05000000000000000000" pitchFamily="2" charset="2"/>
              <a:buChar char="§"/>
            </a:pPr>
            <a:r>
              <a:rPr lang="en-US" dirty="0">
                <a:effectLst/>
                <a:latin typeface="Arial" panose="020B0604020202020204" pitchFamily="34" charset="0"/>
                <a:ea typeface="Calibri" panose="020F0502020204030204" pitchFamily="34" charset="0"/>
                <a:cs typeface="Arial" panose="020B0604020202020204" pitchFamily="34" charset="0"/>
              </a:rPr>
              <a:t>Most of signs belong to the selected group.</a:t>
            </a:r>
          </a:p>
          <a:p>
            <a:pPr marL="285750" marR="0" indent="-285750">
              <a:lnSpc>
                <a:spcPct val="107000"/>
              </a:lnSpc>
              <a:spcBef>
                <a:spcPts val="0"/>
              </a:spcBef>
              <a:spcAft>
                <a:spcPts val="800"/>
              </a:spcAft>
              <a:buFont typeface="Wingdings" panose="05000000000000000000" pitchFamily="2" charset="2"/>
              <a:buChar char="§"/>
            </a:pPr>
            <a:r>
              <a:rPr lang="en-US" sz="1800" dirty="0">
                <a:effectLst/>
                <a:latin typeface="Arial" panose="020B0604020202020204" pitchFamily="34" charset="0"/>
                <a:ea typeface="Calibri" panose="020F0502020204030204" pitchFamily="34" charset="0"/>
              </a:rPr>
              <a:t>Some images contain traffic signs that are not from the group</a:t>
            </a:r>
            <a:r>
              <a:rPr lang="en-US" sz="1800" dirty="0">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8135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C901-4E38-46A6-BBB1-FED016740CFE}"/>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Traffic signs recognition project (cont.)</a:t>
            </a:r>
          </a:p>
        </p:txBody>
      </p:sp>
      <p:sp>
        <p:nvSpPr>
          <p:cNvPr id="3" name="Content Placeholder 2">
            <a:extLst>
              <a:ext uri="{FF2B5EF4-FFF2-40B4-BE49-F238E27FC236}">
                <a16:creationId xmlns:a16="http://schemas.microsoft.com/office/drawing/2014/main" id="{B6AD626B-0BE6-4113-9068-12B0B7CCD589}"/>
              </a:ext>
            </a:extLst>
          </p:cNvPr>
          <p:cNvSpPr>
            <a:spLocks noGrp="1"/>
          </p:cNvSpPr>
          <p:nvPr>
            <p:ph idx="1"/>
          </p:nvPr>
        </p:nvSpPr>
        <p:spPr>
          <a:xfrm>
            <a:off x="677334" y="2160589"/>
            <a:ext cx="8596668" cy="3862705"/>
          </a:xfrm>
        </p:spPr>
        <p:txBody>
          <a:bodyPr/>
          <a:lstStyle/>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ru-RU"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On all the test images all the traffic sign that are defined in the group were </a:t>
            </a:r>
            <a:r>
              <a:rPr lang="ru-RU"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recognized correct. </a:t>
            </a:r>
            <a:br>
              <a:rPr lang="ru-RU" sz="1800" dirty="0">
                <a:effectLst/>
                <a:latin typeface="Arial" panose="020B0604020202020204" pitchFamily="34" charset="0"/>
                <a:ea typeface="Calibri" panose="020F0502020204030204" pitchFamily="34" charset="0"/>
                <a:cs typeface="Arial" panose="020B0604020202020204" pitchFamily="34" charset="0"/>
              </a:rPr>
            </a:b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Errors: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ru-RU" sz="1800" dirty="0">
                <a:effectLst/>
                <a:latin typeface="Arial" panose="020B0604020202020204" pitchFamily="34" charset="0"/>
                <a:ea typeface="Calibri" panose="020F0502020204030204" pitchFamily="34" charset="0"/>
              </a:rPr>
              <a:t>	</a:t>
            </a:r>
            <a:r>
              <a:rPr lang="en-US" sz="1800" dirty="0">
                <a:effectLst/>
                <a:latin typeface="Arial" panose="020B0604020202020204" pitchFamily="34" charset="0"/>
                <a:ea typeface="Calibri" panose="020F0502020204030204" pitchFamily="34" charset="0"/>
              </a:rPr>
              <a:t>Some traffic sign that are not defined in the group were detected incorrect.</a:t>
            </a:r>
            <a:endParaRPr lang="ru-RU" sz="1800" dirty="0">
              <a:effectLst/>
              <a:latin typeface="Arial" panose="020B0604020202020204" pitchFamily="34" charset="0"/>
              <a:ea typeface="Calibri" panose="020F0502020204030204" pitchFamily="34" charset="0"/>
            </a:endParaRPr>
          </a:p>
          <a:p>
            <a:pPr marL="0" indent="0">
              <a:buNone/>
            </a:pPr>
            <a:r>
              <a:rPr lang="ru-RU" sz="1800" dirty="0">
                <a:effectLst/>
                <a:latin typeface="Arial" panose="020B0604020202020204" pitchFamily="34" charset="0"/>
                <a:ea typeface="Calibri" panose="020F0502020204030204" pitchFamily="34" charset="0"/>
              </a:rPr>
              <a:t>	</a:t>
            </a:r>
            <a:r>
              <a:rPr lang="en-US" sz="1800" dirty="0">
                <a:effectLst/>
                <a:latin typeface="Arial" panose="020B0604020202020204" pitchFamily="34" charset="0"/>
                <a:ea typeface="Calibri" panose="020F0502020204030204" pitchFamily="34" charset="0"/>
              </a:rPr>
              <a:t>Very small traffic signs are not detected</a:t>
            </a:r>
            <a:r>
              <a:rPr lang="en-US" sz="1800">
                <a:effectLst/>
                <a:latin typeface="Arial" panose="020B0604020202020204" pitchFamily="34" charset="0"/>
                <a:ea typeface="Calibri" panose="020F0502020204030204" pitchFamily="34" charset="0"/>
              </a:rPr>
              <a:t>/recognized.</a:t>
            </a:r>
            <a:endParaRPr lang="en-US" dirty="0"/>
          </a:p>
        </p:txBody>
      </p:sp>
    </p:spTree>
    <p:extLst>
      <p:ext uri="{BB962C8B-B14F-4D97-AF65-F5344CB8AC3E}">
        <p14:creationId xmlns:p14="http://schemas.microsoft.com/office/powerpoint/2010/main" val="815263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EB42-5F5A-48F9-99D2-AE6D1CDEF15C}"/>
              </a:ext>
            </a:extLst>
          </p:cNvPr>
          <p:cNvSpPr>
            <a:spLocks noGrp="1"/>
          </p:cNvSpPr>
          <p:nvPr>
            <p:ph type="title"/>
          </p:nvPr>
        </p:nvSpPr>
        <p:spPr>
          <a:xfrm>
            <a:off x="677334" y="609600"/>
            <a:ext cx="8596668" cy="799750"/>
          </a:xfrm>
        </p:spPr>
        <p:txBody>
          <a:bodyPr/>
          <a:lstStyle/>
          <a:p>
            <a:pPr algn="ctr"/>
            <a:r>
              <a:rPr lang="en-US" dirty="0"/>
              <a:t>References</a:t>
            </a:r>
          </a:p>
        </p:txBody>
      </p:sp>
      <p:sp>
        <p:nvSpPr>
          <p:cNvPr id="3" name="Content Placeholder 2">
            <a:extLst>
              <a:ext uri="{FF2B5EF4-FFF2-40B4-BE49-F238E27FC236}">
                <a16:creationId xmlns:a16="http://schemas.microsoft.com/office/drawing/2014/main" id="{E07283CC-C953-47F7-9421-62A67D928D2B}"/>
              </a:ext>
            </a:extLst>
          </p:cNvPr>
          <p:cNvSpPr>
            <a:spLocks noGrp="1"/>
          </p:cNvSpPr>
          <p:nvPr>
            <p:ph idx="1"/>
          </p:nvPr>
        </p:nvSpPr>
        <p:spPr>
          <a:xfrm>
            <a:off x="677334" y="1409351"/>
            <a:ext cx="8596668" cy="4632012"/>
          </a:xfrm>
        </p:spPr>
        <p:txBody>
          <a:bodyPr/>
          <a:lstStyle/>
          <a:p>
            <a:pPr algn="l">
              <a:buFont typeface="+mj-lt"/>
              <a:buAutoNum type="arabicPeriod"/>
            </a:pPr>
            <a:r>
              <a:rPr lang="en-US" sz="1800" b="0" i="0" u="none" strike="noStrike" baseline="0" dirty="0">
                <a:latin typeface="Arial" panose="020B0604020202020204" pitchFamily="34" charset="0"/>
                <a:cs typeface="Arial" panose="020B0604020202020204" pitchFamily="34" charset="0"/>
              </a:rPr>
              <a:t>H. </a:t>
            </a:r>
            <a:r>
              <a:rPr lang="en-US" sz="1800" b="0" i="0" u="none" strike="noStrike" baseline="0" dirty="0" err="1">
                <a:latin typeface="Arial" panose="020B0604020202020204" pitchFamily="34" charset="0"/>
                <a:cs typeface="Arial" panose="020B0604020202020204" pitchFamily="34" charset="0"/>
              </a:rPr>
              <a:t>Kaiming</a:t>
            </a:r>
            <a:r>
              <a:rPr lang="en-US" sz="1800" b="0" i="0" u="none" strike="noStrike" baseline="0" dirty="0">
                <a:latin typeface="Arial" panose="020B0604020202020204" pitchFamily="34" charset="0"/>
                <a:cs typeface="Arial" panose="020B0604020202020204" pitchFamily="34" charset="0"/>
              </a:rPr>
              <a:t>, G. </a:t>
            </a:r>
            <a:r>
              <a:rPr lang="en-US" sz="1800" b="0" i="0" u="none" strike="noStrike" baseline="0" dirty="0" err="1">
                <a:latin typeface="Arial" panose="020B0604020202020204" pitchFamily="34" charset="0"/>
                <a:cs typeface="Arial" panose="020B0604020202020204" pitchFamily="34" charset="0"/>
              </a:rPr>
              <a:t>Gkioxara</a:t>
            </a:r>
            <a:r>
              <a:rPr lang="en-US" sz="1800" b="0" i="0" u="none" strike="noStrike" baseline="0" dirty="0">
                <a:latin typeface="Arial" panose="020B0604020202020204" pitchFamily="34" charset="0"/>
                <a:cs typeface="Arial" panose="020B0604020202020204" pitchFamily="34" charset="0"/>
              </a:rPr>
              <a:t>, P. Dollar, and R. </a:t>
            </a:r>
            <a:r>
              <a:rPr lang="en-US" sz="1800" b="0" i="0" u="none" strike="noStrike" baseline="0" dirty="0" err="1">
                <a:latin typeface="Arial" panose="020B0604020202020204" pitchFamily="34" charset="0"/>
                <a:cs typeface="Arial" panose="020B0604020202020204" pitchFamily="34" charset="0"/>
              </a:rPr>
              <a:t>Girshick</a:t>
            </a:r>
            <a:r>
              <a:rPr lang="en-US" sz="1800" b="0" i="0" u="none" strike="noStrike" baseline="0" dirty="0">
                <a:latin typeface="Arial" panose="020B0604020202020204" pitchFamily="34" charset="0"/>
                <a:cs typeface="Arial" panose="020B0604020202020204" pitchFamily="34" charset="0"/>
              </a:rPr>
              <a:t>, “Mask R-CNN,” in International Conference on Computer Vision, 2017, pp. 2961–2969.</a:t>
            </a:r>
          </a:p>
          <a:p>
            <a:pPr algn="l">
              <a:buFont typeface="+mj-lt"/>
              <a:buAutoNum type="arabicPeriod"/>
            </a:pPr>
            <a:r>
              <a:rPr lang="en-US" sz="1800" b="0" i="0" u="none" strike="noStrike" baseline="0" dirty="0">
                <a:latin typeface="Arial" panose="020B0604020202020204" pitchFamily="34" charset="0"/>
                <a:cs typeface="Arial" panose="020B0604020202020204" pitchFamily="34" charset="0"/>
              </a:rPr>
              <a:t>M. </a:t>
            </a:r>
            <a:r>
              <a:rPr lang="en-US" sz="1800" b="0" i="0" u="none" strike="noStrike" baseline="0" dirty="0" err="1">
                <a:latin typeface="Arial" panose="020B0604020202020204" pitchFamily="34" charset="0"/>
                <a:cs typeface="Arial" panose="020B0604020202020204" pitchFamily="34" charset="0"/>
              </a:rPr>
              <a:t>Haloi</a:t>
            </a:r>
            <a:r>
              <a:rPr lang="en-US" sz="1800" b="0" i="0" u="none" strike="noStrike" baseline="0" dirty="0">
                <a:latin typeface="Arial" panose="020B0604020202020204" pitchFamily="34" charset="0"/>
                <a:cs typeface="Arial" panose="020B0604020202020204" pitchFamily="34" charset="0"/>
              </a:rPr>
              <a:t>, “A novel </a:t>
            </a:r>
            <a:r>
              <a:rPr lang="en-US" sz="1800" b="0" i="0" u="none" strike="noStrike" baseline="0" dirty="0" err="1">
                <a:latin typeface="Arial" panose="020B0604020202020204" pitchFamily="34" charset="0"/>
                <a:cs typeface="Arial" panose="020B0604020202020204" pitchFamily="34" charset="0"/>
              </a:rPr>
              <a:t>pLSA</a:t>
            </a:r>
            <a:r>
              <a:rPr lang="en-US" sz="1800" b="0" i="0" u="none" strike="noStrike" baseline="0" dirty="0">
                <a:latin typeface="Arial" panose="020B0604020202020204" pitchFamily="34" charset="0"/>
                <a:cs typeface="Arial" panose="020B0604020202020204" pitchFamily="34" charset="0"/>
              </a:rPr>
              <a:t> based Traffic Signs Classification System,” </a:t>
            </a:r>
            <a:r>
              <a:rPr lang="nl-NL" sz="1800" b="0" i="0" u="none" strike="noStrike" baseline="0" dirty="0">
                <a:latin typeface="Arial" panose="020B0604020202020204" pitchFamily="34" charset="0"/>
                <a:cs typeface="Arial" panose="020B0604020202020204" pitchFamily="34" charset="0"/>
              </a:rPr>
              <a:t>CoRR, vol. abs/1503.0, 2015.</a:t>
            </a:r>
          </a:p>
          <a:p>
            <a:pPr algn="l">
              <a:buFont typeface="+mj-lt"/>
              <a:buAutoNum type="arabicPeriod"/>
            </a:pPr>
            <a:r>
              <a:rPr lang="en-US" sz="1800" b="0" i="0" u="none" strike="noStrike" baseline="0" dirty="0">
                <a:latin typeface="Arial" panose="020B0604020202020204" pitchFamily="34" charset="0"/>
                <a:cs typeface="Arial" panose="020B0604020202020204" pitchFamily="34" charset="0"/>
              </a:rPr>
              <a:t>Y. Zhu, C. Zhang, D. Zhou, X. Wang, X. Bai, and W. Liu, “Traffic sign detection and recognition using fully convolutional network guided </a:t>
            </a:r>
            <a:r>
              <a:rPr lang="nl-NL" sz="1800" b="0" i="0" u="none" strike="noStrike" baseline="0" dirty="0">
                <a:latin typeface="Arial" panose="020B0604020202020204" pitchFamily="34" charset="0"/>
                <a:cs typeface="Arial" panose="020B0604020202020204" pitchFamily="34" charset="0"/>
              </a:rPr>
              <a:t>proposals,” Neurocomputing, vol. 214, pp. 758–766, 2016.</a:t>
            </a:r>
          </a:p>
          <a:p>
            <a:pPr algn="l">
              <a:buFont typeface="+mj-lt"/>
              <a:buAutoNum type="arabicPeriod"/>
            </a:pPr>
            <a:r>
              <a:rPr lang="en-US" sz="1800" b="0" i="0" u="none" strike="noStrike" baseline="0" dirty="0">
                <a:latin typeface="Arial" panose="020B0604020202020204" pitchFamily="34" charset="0"/>
                <a:cs typeface="Arial" panose="020B0604020202020204" pitchFamily="34" charset="0"/>
              </a:rPr>
              <a:t>Z. Zhu, D. Liang, S. Zhang, X. Huang, B. Li, and S. Hu, “Traffic-Sign Detection and Classification in the Wild,” in CVPR, 2016, pp. 2110–2118.</a:t>
            </a:r>
          </a:p>
          <a:p>
            <a:pPr algn="l">
              <a:buFont typeface="+mj-lt"/>
              <a:buAutoNum type="arabicPeriod"/>
            </a:pPr>
            <a:r>
              <a:rPr lang="en-US" sz="1800" b="0" i="0" u="none" strike="noStrike" baseline="0" dirty="0">
                <a:latin typeface="Arial" panose="020B0604020202020204" pitchFamily="34" charset="0"/>
                <a:cs typeface="Arial" panose="020B0604020202020204" pitchFamily="34" charset="0"/>
              </a:rPr>
              <a:t>A. </a:t>
            </a:r>
            <a:r>
              <a:rPr lang="en-US" sz="1800" b="0" i="0" u="none" strike="noStrike" baseline="0" dirty="0" err="1">
                <a:latin typeface="Arial" panose="020B0604020202020204" pitchFamily="34" charset="0"/>
                <a:cs typeface="Arial" panose="020B0604020202020204" pitchFamily="34" charset="0"/>
              </a:rPr>
              <a:t>Mogelmose</a:t>
            </a:r>
            <a:r>
              <a:rPr lang="en-US" sz="1800" b="0" i="0" u="none" strike="noStrike" baseline="0" dirty="0">
                <a:latin typeface="Arial" panose="020B0604020202020204" pitchFamily="34" charset="0"/>
                <a:cs typeface="Arial" panose="020B0604020202020204" pitchFamily="34" charset="0"/>
              </a:rPr>
              <a:t>, M. M. Trivedi, and T. B. </a:t>
            </a:r>
            <a:r>
              <a:rPr lang="en-US" sz="1800" b="0" i="0" u="none" strike="noStrike" baseline="0" dirty="0" err="1">
                <a:latin typeface="Arial" panose="020B0604020202020204" pitchFamily="34" charset="0"/>
                <a:cs typeface="Arial" panose="020B0604020202020204" pitchFamily="34" charset="0"/>
              </a:rPr>
              <a:t>Moeslund</a:t>
            </a:r>
            <a:r>
              <a:rPr lang="en-US" sz="1800" b="0" i="0" u="none" strike="noStrike" baseline="0" dirty="0">
                <a:latin typeface="Arial" panose="020B0604020202020204" pitchFamily="34" charset="0"/>
                <a:cs typeface="Arial" panose="020B0604020202020204" pitchFamily="34" charset="0"/>
              </a:rPr>
              <a:t>, “Vision-Based Traffic Sign Detection and Analysis for Intelligent Driver Assistance Systems: Perspectives and Survey,” Transactions on Intelligent Transportation Systems, vol. 13, no. 4, pp. 1484–1497, 2012.</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5597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EF51-0449-4844-B6BC-02D977476357}"/>
              </a:ext>
            </a:extLst>
          </p:cNvPr>
          <p:cNvSpPr>
            <a:spLocks noGrp="1"/>
          </p:cNvSpPr>
          <p:nvPr>
            <p:ph type="title"/>
          </p:nvPr>
        </p:nvSpPr>
        <p:spPr>
          <a:xfrm>
            <a:off x="677334" y="609600"/>
            <a:ext cx="8596668" cy="774583"/>
          </a:xfrm>
        </p:spPr>
        <p:txBody>
          <a:bodyPr/>
          <a:lstStyle/>
          <a:p>
            <a:pPr algn="ctr"/>
            <a:r>
              <a:rPr lang="en-US" dirty="0"/>
              <a:t>References (cont.)</a:t>
            </a:r>
          </a:p>
        </p:txBody>
      </p:sp>
      <p:sp>
        <p:nvSpPr>
          <p:cNvPr id="3" name="Content Placeholder 2">
            <a:extLst>
              <a:ext uri="{FF2B5EF4-FFF2-40B4-BE49-F238E27FC236}">
                <a16:creationId xmlns:a16="http://schemas.microsoft.com/office/drawing/2014/main" id="{9D6DEA06-0984-42C0-8C6B-A5249EBDA27D}"/>
              </a:ext>
            </a:extLst>
          </p:cNvPr>
          <p:cNvSpPr>
            <a:spLocks noGrp="1"/>
          </p:cNvSpPr>
          <p:nvPr>
            <p:ph idx="1"/>
          </p:nvPr>
        </p:nvSpPr>
        <p:spPr>
          <a:xfrm>
            <a:off x="677334" y="1560352"/>
            <a:ext cx="8596668" cy="4790113"/>
          </a:xfrm>
        </p:spPr>
        <p:txBody>
          <a:bodyPr/>
          <a:lstStyle/>
          <a:p>
            <a:pPr>
              <a:buFont typeface="+mj-lt"/>
              <a:buAutoNum type="arabicPeriod" startAt="6"/>
            </a:pPr>
            <a:r>
              <a:rPr lang="en-US" b="0" i="0" dirty="0" err="1">
                <a:solidFill>
                  <a:srgbClr val="222222"/>
                </a:solidFill>
                <a:effectLst/>
                <a:latin typeface="Arial" panose="020B0604020202020204" pitchFamily="34" charset="0"/>
              </a:rPr>
              <a:t>Dalal</a:t>
            </a:r>
            <a:r>
              <a:rPr lang="en-US" b="0" i="0" dirty="0">
                <a:solidFill>
                  <a:srgbClr val="222222"/>
                </a:solidFill>
                <a:effectLst/>
                <a:latin typeface="Arial" panose="020B0604020202020204" pitchFamily="34" charset="0"/>
              </a:rPr>
              <a:t>, N., &amp; </a:t>
            </a:r>
            <a:r>
              <a:rPr lang="en-US" b="0" i="0" dirty="0" err="1">
                <a:solidFill>
                  <a:srgbClr val="222222"/>
                </a:solidFill>
                <a:effectLst/>
                <a:latin typeface="Arial" panose="020B0604020202020204" pitchFamily="34" charset="0"/>
              </a:rPr>
              <a:t>Triggs</a:t>
            </a:r>
            <a:r>
              <a:rPr lang="en-US" b="0" i="0" dirty="0">
                <a:solidFill>
                  <a:srgbClr val="222222"/>
                </a:solidFill>
                <a:effectLst/>
                <a:latin typeface="Arial" panose="020B0604020202020204" pitchFamily="34" charset="0"/>
              </a:rPr>
              <a:t>, B. (2005, June). Histograms of oriented gradients for human detection. In </a:t>
            </a:r>
            <a:r>
              <a:rPr lang="en-US" b="0" i="1" dirty="0">
                <a:solidFill>
                  <a:srgbClr val="222222"/>
                </a:solidFill>
                <a:effectLst/>
                <a:latin typeface="Arial" panose="020B0604020202020204" pitchFamily="34" charset="0"/>
              </a:rPr>
              <a:t>2005 IEEE computer society conference on computer vision and pattern recognition (CVPR'05)</a:t>
            </a:r>
            <a:r>
              <a:rPr lang="en-US" b="0" i="0" dirty="0">
                <a:solidFill>
                  <a:srgbClr val="222222"/>
                </a:solidFill>
                <a:effectLst/>
                <a:latin typeface="Arial" panose="020B0604020202020204" pitchFamily="34" charset="0"/>
              </a:rPr>
              <a:t> (Vol. 1, pp. 886-893). </a:t>
            </a:r>
            <a:r>
              <a:rPr lang="en-US" b="0" i="0" dirty="0" err="1">
                <a:solidFill>
                  <a:srgbClr val="222222"/>
                </a:solidFill>
                <a:effectLst/>
                <a:latin typeface="Arial" panose="020B0604020202020204" pitchFamily="34" charset="0"/>
              </a:rPr>
              <a:t>Ieee</a:t>
            </a:r>
            <a:r>
              <a:rPr lang="en-US" b="0" i="0" dirty="0">
                <a:solidFill>
                  <a:srgbClr val="222222"/>
                </a:solidFill>
                <a:effectLst/>
                <a:latin typeface="Arial" panose="020B0604020202020204" pitchFamily="34" charset="0"/>
              </a:rPr>
              <a:t>.</a:t>
            </a:r>
          </a:p>
          <a:p>
            <a:pPr algn="l">
              <a:buFont typeface="+mj-lt"/>
              <a:buAutoNum type="arabicPeriod" startAt="7"/>
            </a:pPr>
            <a:r>
              <a:rPr lang="en-US" sz="1800" b="0" i="0" u="none" strike="noStrike" baseline="0" dirty="0">
                <a:latin typeface="Arial" panose="020B0604020202020204" pitchFamily="34" charset="0"/>
                <a:cs typeface="Arial" panose="020B0604020202020204" pitchFamily="34" charset="0"/>
              </a:rPr>
              <a:t>S. Ren, K. He, R. </a:t>
            </a:r>
            <a:r>
              <a:rPr lang="en-US" sz="1800" b="0" i="0" u="none" strike="noStrike" baseline="0" dirty="0" err="1">
                <a:latin typeface="Arial" panose="020B0604020202020204" pitchFamily="34" charset="0"/>
                <a:cs typeface="Arial" panose="020B0604020202020204" pitchFamily="34" charset="0"/>
              </a:rPr>
              <a:t>Girshick</a:t>
            </a:r>
            <a:r>
              <a:rPr lang="en-US" sz="1800" b="0" i="0" u="none" strike="noStrike" baseline="0" dirty="0">
                <a:latin typeface="Arial" panose="020B0604020202020204" pitchFamily="34" charset="0"/>
                <a:cs typeface="Arial" panose="020B0604020202020204" pitchFamily="34" charset="0"/>
              </a:rPr>
              <a:t>, and J. Sun, “Faster R-CNN: Towards Real- Time Object Detection with Region Proposal Networks,” in NIPS, 2015.</a:t>
            </a:r>
          </a:p>
          <a:p>
            <a:pPr algn="l">
              <a:buFont typeface="+mj-lt"/>
              <a:buAutoNum type="arabicPeriod" startAt="7"/>
            </a:pPr>
            <a:r>
              <a:rPr lang="en-US" b="0" i="0" dirty="0" err="1">
                <a:solidFill>
                  <a:srgbClr val="222222"/>
                </a:solidFill>
                <a:effectLst/>
                <a:latin typeface="Arial" panose="020B0604020202020204" pitchFamily="34" charset="0"/>
              </a:rPr>
              <a:t>Girshick</a:t>
            </a:r>
            <a:r>
              <a:rPr lang="en-US" b="0" i="0" dirty="0">
                <a:solidFill>
                  <a:srgbClr val="222222"/>
                </a:solidFill>
                <a:effectLst/>
                <a:latin typeface="Arial" panose="020B0604020202020204" pitchFamily="34" charset="0"/>
              </a:rPr>
              <a:t>, R., Donahue, J., Darrell, T., &amp; Malik, J. (2014). Rich feature hierarchies for accurate object detection and semantic segmentation. In </a:t>
            </a:r>
            <a:r>
              <a:rPr lang="en-US" b="0" i="1" dirty="0">
                <a:solidFill>
                  <a:srgbClr val="222222"/>
                </a:solidFill>
                <a:effectLst/>
                <a:latin typeface="Arial" panose="020B0604020202020204" pitchFamily="34" charset="0"/>
              </a:rPr>
              <a:t>Proceedings of the IEEE conference on computer vision and pattern recognition</a:t>
            </a:r>
            <a:r>
              <a:rPr lang="en-US" b="0" i="0" dirty="0">
                <a:solidFill>
                  <a:srgbClr val="222222"/>
                </a:solidFill>
                <a:effectLst/>
                <a:latin typeface="Arial" panose="020B0604020202020204" pitchFamily="34" charset="0"/>
              </a:rPr>
              <a:t> (pp. 580-587).</a:t>
            </a:r>
          </a:p>
          <a:p>
            <a:pPr algn="l">
              <a:buFont typeface="+mj-lt"/>
              <a:buAutoNum type="arabicPeriod" startAt="7"/>
            </a:pPr>
            <a:r>
              <a:rPr lang="en-US" b="0" i="0" dirty="0" err="1">
                <a:solidFill>
                  <a:srgbClr val="222222"/>
                </a:solidFill>
                <a:effectLst/>
                <a:latin typeface="Arial" panose="020B0604020202020204" pitchFamily="34" charset="0"/>
              </a:rPr>
              <a:t>Uijlings</a:t>
            </a:r>
            <a:r>
              <a:rPr lang="en-US" b="0" i="0" dirty="0">
                <a:solidFill>
                  <a:srgbClr val="222222"/>
                </a:solidFill>
                <a:effectLst/>
                <a:latin typeface="Arial" panose="020B0604020202020204" pitchFamily="34" charset="0"/>
              </a:rPr>
              <a:t>, J. R., Van De Sande, K. E., </a:t>
            </a:r>
            <a:r>
              <a:rPr lang="en-US" b="0" i="0" dirty="0" err="1">
                <a:solidFill>
                  <a:srgbClr val="222222"/>
                </a:solidFill>
                <a:effectLst/>
                <a:latin typeface="Arial" panose="020B0604020202020204" pitchFamily="34" charset="0"/>
              </a:rPr>
              <a:t>Gevers</a:t>
            </a:r>
            <a:r>
              <a:rPr lang="en-US" b="0" i="0" dirty="0">
                <a:solidFill>
                  <a:srgbClr val="222222"/>
                </a:solidFill>
                <a:effectLst/>
                <a:latin typeface="Arial" panose="020B0604020202020204" pitchFamily="34" charset="0"/>
              </a:rPr>
              <a:t>, T., &amp; </a:t>
            </a:r>
            <a:r>
              <a:rPr lang="en-US" b="0" i="0" dirty="0" err="1">
                <a:solidFill>
                  <a:srgbClr val="222222"/>
                </a:solidFill>
                <a:effectLst/>
                <a:latin typeface="Arial" panose="020B0604020202020204" pitchFamily="34" charset="0"/>
              </a:rPr>
              <a:t>Smeulders</a:t>
            </a:r>
            <a:r>
              <a:rPr lang="en-US" b="0" i="0" dirty="0">
                <a:solidFill>
                  <a:srgbClr val="222222"/>
                </a:solidFill>
                <a:effectLst/>
                <a:latin typeface="Arial" panose="020B0604020202020204" pitchFamily="34" charset="0"/>
              </a:rPr>
              <a:t>, A. W. (2013). Selective search for object recognition. </a:t>
            </a:r>
            <a:r>
              <a:rPr lang="en-US" b="0" i="1" dirty="0">
                <a:solidFill>
                  <a:srgbClr val="222222"/>
                </a:solidFill>
                <a:effectLst/>
                <a:latin typeface="Arial" panose="020B0604020202020204" pitchFamily="34" charset="0"/>
              </a:rPr>
              <a:t>International journal of computer vision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104</a:t>
            </a:r>
            <a:r>
              <a:rPr lang="en-US" b="0" i="0" dirty="0">
                <a:solidFill>
                  <a:srgbClr val="222222"/>
                </a:solidFill>
                <a:effectLst/>
                <a:latin typeface="Arial" panose="020B0604020202020204" pitchFamily="34" charset="0"/>
              </a:rPr>
              <a:t>(2), 154-171.</a:t>
            </a:r>
          </a:p>
          <a:p>
            <a:pPr algn="l">
              <a:buFont typeface="+mj-lt"/>
              <a:buAutoNum type="arabicPeriod" startAt="7"/>
            </a:pPr>
            <a:r>
              <a:rPr lang="en-US" b="0" i="0" dirty="0" err="1">
                <a:solidFill>
                  <a:srgbClr val="222222"/>
                </a:solidFill>
                <a:effectLst/>
                <a:latin typeface="Arial" panose="020B0604020202020204" pitchFamily="34" charset="0"/>
              </a:rPr>
              <a:t>Girshick</a:t>
            </a:r>
            <a:r>
              <a:rPr lang="en-US" b="0" i="0" dirty="0">
                <a:solidFill>
                  <a:srgbClr val="222222"/>
                </a:solidFill>
                <a:effectLst/>
                <a:latin typeface="Arial" panose="020B0604020202020204" pitchFamily="34" charset="0"/>
              </a:rPr>
              <a:t>, R. (2015). Fast r-</a:t>
            </a:r>
            <a:r>
              <a:rPr lang="en-US" b="0" i="0" dirty="0" err="1">
                <a:solidFill>
                  <a:srgbClr val="222222"/>
                </a:solidFill>
                <a:effectLst/>
                <a:latin typeface="Arial" panose="020B0604020202020204" pitchFamily="34" charset="0"/>
              </a:rPr>
              <a:t>cnn</a:t>
            </a:r>
            <a:r>
              <a:rPr lang="en-US" b="0" i="0" dirty="0">
                <a:solidFill>
                  <a:srgbClr val="222222"/>
                </a:solidFill>
                <a:effectLst/>
                <a:latin typeface="Arial" panose="020B0604020202020204" pitchFamily="34" charset="0"/>
              </a:rPr>
              <a:t>. In </a:t>
            </a:r>
            <a:r>
              <a:rPr lang="en-US" b="0" i="1" dirty="0">
                <a:solidFill>
                  <a:srgbClr val="222222"/>
                </a:solidFill>
                <a:effectLst/>
                <a:latin typeface="Arial" panose="020B0604020202020204" pitchFamily="34" charset="0"/>
              </a:rPr>
              <a:t>Proceedings of the IEEE international conference on computer vision</a:t>
            </a:r>
            <a:r>
              <a:rPr lang="en-US" b="0" i="0" dirty="0">
                <a:solidFill>
                  <a:srgbClr val="222222"/>
                </a:solidFill>
                <a:effectLst/>
                <a:latin typeface="Arial" panose="020B0604020202020204" pitchFamily="34" charset="0"/>
              </a:rPr>
              <a:t> (pp. 1440-1448).</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1974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5DB3-5F53-44D6-94CC-4F608B9AB904}"/>
              </a:ext>
            </a:extLst>
          </p:cNvPr>
          <p:cNvSpPr>
            <a:spLocks noGrp="1"/>
          </p:cNvSpPr>
          <p:nvPr>
            <p:ph type="title"/>
          </p:nvPr>
        </p:nvSpPr>
        <p:spPr>
          <a:xfrm>
            <a:off x="677334" y="609600"/>
            <a:ext cx="8596668" cy="690694"/>
          </a:xfrm>
        </p:spPr>
        <p:txBody>
          <a:bodyPr/>
          <a:lstStyle/>
          <a:p>
            <a:pPr algn="ctr"/>
            <a:r>
              <a:rPr lang="en-US" dirty="0"/>
              <a:t>References (cont.)</a:t>
            </a:r>
          </a:p>
        </p:txBody>
      </p:sp>
      <p:sp>
        <p:nvSpPr>
          <p:cNvPr id="3" name="Content Placeholder 2">
            <a:extLst>
              <a:ext uri="{FF2B5EF4-FFF2-40B4-BE49-F238E27FC236}">
                <a16:creationId xmlns:a16="http://schemas.microsoft.com/office/drawing/2014/main" id="{BC5B3838-8D9E-4F8E-950E-CC518C7FB9DE}"/>
              </a:ext>
            </a:extLst>
          </p:cNvPr>
          <p:cNvSpPr>
            <a:spLocks noGrp="1"/>
          </p:cNvSpPr>
          <p:nvPr>
            <p:ph idx="1"/>
          </p:nvPr>
        </p:nvSpPr>
        <p:spPr>
          <a:xfrm>
            <a:off x="677334" y="1484851"/>
            <a:ext cx="8596668" cy="4556511"/>
          </a:xfrm>
        </p:spPr>
        <p:txBody>
          <a:bodyPr/>
          <a:lstStyle/>
          <a:p>
            <a:pPr>
              <a:buFont typeface="+mj-lt"/>
              <a:buAutoNum type="arabicPeriod" startAt="11"/>
            </a:pPr>
            <a:r>
              <a:rPr lang="en-US" b="0" i="0" dirty="0">
                <a:solidFill>
                  <a:srgbClr val="222222"/>
                </a:solidFill>
                <a:effectLst/>
                <a:latin typeface="Arial" panose="020B0604020202020204" pitchFamily="34" charset="0"/>
              </a:rPr>
              <a:t>Ren, S., He, K., </a:t>
            </a:r>
            <a:r>
              <a:rPr lang="en-US" b="0" i="0" dirty="0" err="1">
                <a:solidFill>
                  <a:srgbClr val="222222"/>
                </a:solidFill>
                <a:effectLst/>
                <a:latin typeface="Arial" panose="020B0604020202020204" pitchFamily="34" charset="0"/>
              </a:rPr>
              <a:t>Girshick</a:t>
            </a:r>
            <a:r>
              <a:rPr lang="en-US" b="0" i="0" dirty="0">
                <a:solidFill>
                  <a:srgbClr val="222222"/>
                </a:solidFill>
                <a:effectLst/>
                <a:latin typeface="Arial" panose="020B0604020202020204" pitchFamily="34" charset="0"/>
              </a:rPr>
              <a:t>, R., &amp; Sun, J. (2015). Faster r-</a:t>
            </a:r>
            <a:r>
              <a:rPr lang="en-US" b="0" i="0" dirty="0" err="1">
                <a:solidFill>
                  <a:srgbClr val="222222"/>
                </a:solidFill>
                <a:effectLst/>
                <a:latin typeface="Arial" panose="020B0604020202020204" pitchFamily="34" charset="0"/>
              </a:rPr>
              <a:t>cnn</a:t>
            </a:r>
            <a:r>
              <a:rPr lang="en-US" b="0" i="0" dirty="0">
                <a:solidFill>
                  <a:srgbClr val="222222"/>
                </a:solidFill>
                <a:effectLst/>
                <a:latin typeface="Arial" panose="020B0604020202020204" pitchFamily="34" charset="0"/>
              </a:rPr>
              <a:t>: Towards real-time object detection with region proposal networks.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arXiv:1506.01497</a:t>
            </a:r>
            <a:r>
              <a:rPr lang="en-US" b="0" i="0" dirty="0">
                <a:solidFill>
                  <a:srgbClr val="222222"/>
                </a:solidFill>
                <a:effectLst/>
                <a:latin typeface="Arial" panose="020B0604020202020204" pitchFamily="34" charset="0"/>
              </a:rPr>
              <a:t>.</a:t>
            </a:r>
          </a:p>
          <a:p>
            <a:pPr>
              <a:buFont typeface="+mj-lt"/>
              <a:buAutoNum type="arabicPeriod" startAt="11"/>
            </a:pPr>
            <a:r>
              <a:rPr lang="en-US" b="0" i="0" dirty="0" err="1">
                <a:solidFill>
                  <a:srgbClr val="222222"/>
                </a:solidFill>
                <a:effectLst/>
                <a:latin typeface="Arial" panose="020B0604020202020204" pitchFamily="34" charset="0"/>
              </a:rPr>
              <a:t>Krizhevsky</a:t>
            </a:r>
            <a:r>
              <a:rPr lang="en-US" b="0" i="0" dirty="0">
                <a:solidFill>
                  <a:srgbClr val="222222"/>
                </a:solidFill>
                <a:effectLst/>
                <a:latin typeface="Arial" panose="020B0604020202020204" pitchFamily="34" charset="0"/>
              </a:rPr>
              <a:t>, A., </a:t>
            </a:r>
            <a:r>
              <a:rPr lang="en-US" b="0" i="0" dirty="0" err="1">
                <a:solidFill>
                  <a:srgbClr val="222222"/>
                </a:solidFill>
                <a:effectLst/>
                <a:latin typeface="Arial" panose="020B0604020202020204" pitchFamily="34" charset="0"/>
              </a:rPr>
              <a:t>Sutskever</a:t>
            </a:r>
            <a:r>
              <a:rPr lang="en-US" b="0" i="0" dirty="0">
                <a:solidFill>
                  <a:srgbClr val="222222"/>
                </a:solidFill>
                <a:effectLst/>
                <a:latin typeface="Arial" panose="020B0604020202020204" pitchFamily="34" charset="0"/>
              </a:rPr>
              <a:t>, I., &amp; Hinton, G. E. (2012). </a:t>
            </a:r>
            <a:r>
              <a:rPr lang="en-US" b="0" i="0" dirty="0" err="1">
                <a:solidFill>
                  <a:srgbClr val="222222"/>
                </a:solidFill>
                <a:effectLst/>
                <a:latin typeface="Arial" panose="020B0604020202020204" pitchFamily="34" charset="0"/>
              </a:rPr>
              <a:t>Imagenet</a:t>
            </a:r>
            <a:r>
              <a:rPr lang="en-US" b="0" i="0" dirty="0">
                <a:solidFill>
                  <a:srgbClr val="222222"/>
                </a:solidFill>
                <a:effectLst/>
                <a:latin typeface="Arial" panose="020B0604020202020204" pitchFamily="34" charset="0"/>
              </a:rPr>
              <a:t> classification with deep convolutional neural networks. </a:t>
            </a:r>
            <a:r>
              <a:rPr lang="en-US" b="0" i="1" dirty="0">
                <a:solidFill>
                  <a:srgbClr val="222222"/>
                </a:solidFill>
                <a:effectLst/>
                <a:latin typeface="Arial" panose="020B0604020202020204" pitchFamily="34" charset="0"/>
              </a:rPr>
              <a:t>Advances in neural information processing systems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25</a:t>
            </a:r>
            <a:r>
              <a:rPr lang="en-US" b="0" i="0" dirty="0">
                <a:solidFill>
                  <a:srgbClr val="222222"/>
                </a:solidFill>
                <a:effectLst/>
                <a:latin typeface="Arial" panose="020B0604020202020204" pitchFamily="34" charset="0"/>
              </a:rPr>
              <a:t>, 1097-1105.</a:t>
            </a:r>
          </a:p>
          <a:p>
            <a:pPr>
              <a:buFont typeface="+mj-lt"/>
              <a:buAutoNum type="arabicPeriod" startAt="11"/>
            </a:pPr>
            <a:r>
              <a:rPr lang="en-US" b="0" i="0" dirty="0">
                <a:solidFill>
                  <a:srgbClr val="222222"/>
                </a:solidFill>
                <a:effectLst/>
                <a:latin typeface="Arial" panose="020B0604020202020204" pitchFamily="34" charset="0"/>
              </a:rPr>
              <a:t>Long, J., </a:t>
            </a:r>
            <a:r>
              <a:rPr lang="en-US" b="0" i="0" dirty="0" err="1">
                <a:solidFill>
                  <a:srgbClr val="222222"/>
                </a:solidFill>
                <a:effectLst/>
                <a:latin typeface="Arial" panose="020B0604020202020204" pitchFamily="34" charset="0"/>
              </a:rPr>
              <a:t>Shelhamer</a:t>
            </a:r>
            <a:r>
              <a:rPr lang="en-US" b="0" i="0" dirty="0">
                <a:solidFill>
                  <a:srgbClr val="222222"/>
                </a:solidFill>
                <a:effectLst/>
                <a:latin typeface="Arial" panose="020B0604020202020204" pitchFamily="34" charset="0"/>
              </a:rPr>
              <a:t>, E., &amp; Darrell, T. (2015). Fully convolutional networks for semantic segmentation. In </a:t>
            </a:r>
            <a:r>
              <a:rPr lang="en-US" b="0" i="1" dirty="0">
                <a:solidFill>
                  <a:srgbClr val="222222"/>
                </a:solidFill>
                <a:effectLst/>
                <a:latin typeface="Arial" panose="020B0604020202020204" pitchFamily="34" charset="0"/>
              </a:rPr>
              <a:t>Proceedings of the IEEE conference on computer vision and pattern recognition</a:t>
            </a:r>
            <a:r>
              <a:rPr lang="en-US" b="0" i="0" dirty="0">
                <a:solidFill>
                  <a:srgbClr val="222222"/>
                </a:solidFill>
                <a:effectLst/>
                <a:latin typeface="Arial" panose="020B0604020202020204" pitchFamily="34" charset="0"/>
              </a:rPr>
              <a:t> (pp. 3431-3440).</a:t>
            </a:r>
          </a:p>
          <a:p>
            <a:pPr>
              <a:buFont typeface="+mj-lt"/>
              <a:buAutoNum type="arabicPeriod" startAt="11"/>
            </a:pPr>
            <a:r>
              <a:rPr lang="en-US" sz="1800" b="0" i="0" u="none" strike="noStrike" baseline="0" dirty="0">
                <a:latin typeface="Arial" panose="020B0604020202020204" pitchFamily="34" charset="0"/>
                <a:cs typeface="Arial" panose="020B0604020202020204" pitchFamily="34" charset="0"/>
              </a:rPr>
              <a:t>DFG Traffic Sign Dataset</a:t>
            </a:r>
            <a:r>
              <a:rPr lang="en-US" b="0" i="0" dirty="0">
                <a:solidFill>
                  <a:srgbClr val="222222"/>
                </a:solidFill>
                <a:latin typeface="Arial" panose="020B0604020202020204" pitchFamily="34" charset="0"/>
                <a:cs typeface="Arial" panose="020B0604020202020204" pitchFamily="34" charset="0"/>
              </a:rPr>
              <a:t>: </a:t>
            </a:r>
            <a:r>
              <a:rPr lang="en-US" b="0" i="0" dirty="0">
                <a:solidFill>
                  <a:srgbClr val="222222"/>
                </a:solidFill>
                <a:latin typeface="Arial" panose="020B0604020202020204" pitchFamily="34" charset="0"/>
                <a:cs typeface="Arial" panose="020B0604020202020204" pitchFamily="34" charset="0"/>
                <a:hlinkClick r:id="rId2"/>
              </a:rPr>
              <a:t>http://www.vicos.si/Downloads/DFGTSD</a:t>
            </a:r>
            <a:endParaRPr lang="en-US" b="0" i="0" dirty="0">
              <a:solidFill>
                <a:srgbClr val="222222"/>
              </a:solidFill>
              <a:latin typeface="Arial" panose="020B0604020202020204" pitchFamily="34" charset="0"/>
              <a:cs typeface="Arial" panose="020B0604020202020204" pitchFamily="34" charset="0"/>
            </a:endParaRPr>
          </a:p>
          <a:p>
            <a:pPr>
              <a:buFont typeface="+mj-lt"/>
              <a:buAutoNum type="arabicPeriod" startAt="11"/>
            </a:pPr>
            <a:r>
              <a:rPr lang="en-US" i="0" dirty="0" err="1">
                <a:solidFill>
                  <a:srgbClr val="24292E"/>
                </a:solidFill>
                <a:effectLst/>
                <a:latin typeface="Arial" panose="020B0604020202020204" pitchFamily="34" charset="0"/>
                <a:cs typeface="Arial" panose="020B0604020202020204" pitchFamily="34" charset="0"/>
              </a:rPr>
              <a:t>Detectron</a:t>
            </a:r>
            <a:r>
              <a:rPr lang="en-US" i="0" dirty="0">
                <a:solidFill>
                  <a:srgbClr val="24292E"/>
                </a:solidFill>
                <a:effectLst/>
                <a:latin typeface="Arial" panose="020B0604020202020204" pitchFamily="34" charset="0"/>
                <a:cs typeface="Arial" panose="020B0604020202020204" pitchFamily="34" charset="0"/>
              </a:rPr>
              <a:t> for Traffic Signs: </a:t>
            </a:r>
            <a:r>
              <a:rPr lang="en-US" i="0" dirty="0">
                <a:solidFill>
                  <a:srgbClr val="24292E"/>
                </a:solidFill>
                <a:effectLst/>
                <a:latin typeface="Arial" panose="020B0604020202020204" pitchFamily="34" charset="0"/>
                <a:cs typeface="Arial" panose="020B0604020202020204" pitchFamily="34" charset="0"/>
                <a:hlinkClick r:id="rId3"/>
              </a:rPr>
              <a:t>https://github.com/skokec/detectron-traffic-signs</a:t>
            </a:r>
            <a:endParaRPr lang="en-US" i="0" dirty="0">
              <a:solidFill>
                <a:srgbClr val="24292E"/>
              </a:solidFill>
              <a:effectLst/>
              <a:latin typeface="Arial" panose="020B0604020202020204" pitchFamily="34" charset="0"/>
              <a:cs typeface="Arial" panose="020B0604020202020204" pitchFamily="34" charset="0"/>
            </a:endParaRPr>
          </a:p>
          <a:p>
            <a:pPr>
              <a:buFont typeface="+mj-lt"/>
              <a:buAutoNum type="arabicPeriod" startAt="11"/>
            </a:pPr>
            <a:r>
              <a:rPr lang="en-US" i="0" dirty="0" err="1">
                <a:solidFill>
                  <a:srgbClr val="24292E"/>
                </a:solidFill>
                <a:effectLst/>
                <a:latin typeface="Arial" panose="020B0604020202020204" pitchFamily="34" charset="0"/>
                <a:cs typeface="Arial" panose="020B0604020202020204" pitchFamily="34" charset="0"/>
              </a:rPr>
              <a:t>Detectron</a:t>
            </a:r>
            <a:r>
              <a:rPr lang="en-US" i="0" dirty="0">
                <a:solidFill>
                  <a:srgbClr val="24292E"/>
                </a:solidFill>
                <a:effectLst/>
                <a:latin typeface="Arial" panose="020B0604020202020204" pitchFamily="34" charset="0"/>
                <a:cs typeface="Arial" panose="020B0604020202020204" pitchFamily="34" charset="0"/>
              </a:rPr>
              <a:t> framework: </a:t>
            </a:r>
            <a:r>
              <a:rPr lang="en-US" i="0" dirty="0">
                <a:solidFill>
                  <a:srgbClr val="24292E"/>
                </a:solidFill>
                <a:effectLst/>
                <a:latin typeface="Arial" panose="020B0604020202020204" pitchFamily="34" charset="0"/>
                <a:cs typeface="Arial" panose="020B0604020202020204" pitchFamily="34" charset="0"/>
                <a:hlinkClick r:id="rId4"/>
              </a:rPr>
              <a:t>https://github.com/facebookresearch/detectron</a:t>
            </a:r>
            <a:endParaRPr lang="en-US" i="0" dirty="0">
              <a:solidFill>
                <a:srgbClr val="24292E"/>
              </a:solidFill>
              <a:effectLst/>
              <a:latin typeface="Arial" panose="020B0604020202020204" pitchFamily="34" charset="0"/>
              <a:cs typeface="Arial" panose="020B0604020202020204" pitchFamily="34" charset="0"/>
            </a:endParaRPr>
          </a:p>
          <a:p>
            <a:pPr>
              <a:buFont typeface="+mj-lt"/>
              <a:buAutoNum type="arabicPeriod" startAt="11"/>
            </a:pPr>
            <a:r>
              <a:rPr lang="en-US" dirty="0">
                <a:solidFill>
                  <a:srgbClr val="24292E"/>
                </a:solidFill>
                <a:latin typeface="Arial" panose="020B0604020202020204" pitchFamily="34" charset="0"/>
                <a:cs typeface="Arial" panose="020B0604020202020204" pitchFamily="34" charset="0"/>
              </a:rPr>
              <a:t>Cafee2: </a:t>
            </a:r>
            <a:r>
              <a:rPr lang="en-US" dirty="0">
                <a:solidFill>
                  <a:srgbClr val="24292E"/>
                </a:solidFill>
                <a:latin typeface="Arial" panose="020B0604020202020204" pitchFamily="34" charset="0"/>
                <a:cs typeface="Arial" panose="020B0604020202020204" pitchFamily="34" charset="0"/>
                <a:hlinkClick r:id="rId5"/>
              </a:rPr>
              <a:t>https://github.com/facebookarchive/caffe2</a:t>
            </a:r>
            <a:endParaRPr lang="en-US" i="0" dirty="0">
              <a:solidFill>
                <a:srgbClr val="24292E"/>
              </a:solidFill>
              <a:effectLst/>
              <a:latin typeface="Arial" panose="020B0604020202020204" pitchFamily="34" charset="0"/>
              <a:cs typeface="Arial" panose="020B0604020202020204" pitchFamily="34" charset="0"/>
            </a:endParaRPr>
          </a:p>
          <a:p>
            <a:pPr marL="0" indent="0">
              <a:buNone/>
            </a:pPr>
            <a:endParaRPr lang="en-US"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0931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3AEE-B42E-40DD-B0A8-F466D6CC924B}"/>
              </a:ext>
            </a:extLst>
          </p:cNvPr>
          <p:cNvSpPr>
            <a:spLocks noGrp="1"/>
          </p:cNvSpPr>
          <p:nvPr>
            <p:ph type="title"/>
          </p:nvPr>
        </p:nvSpPr>
        <p:spPr/>
        <p:txBody>
          <a:bodyPr/>
          <a:lstStyle/>
          <a:p>
            <a:pPr algn="ctr"/>
            <a:r>
              <a:rPr lang="en-US" dirty="0"/>
              <a:t>References (cont.)</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EB4963-4EF1-453C-919A-3B0E46F44B5C}"/>
              </a:ext>
            </a:extLst>
          </p:cNvPr>
          <p:cNvSpPr>
            <a:spLocks noGrp="1"/>
          </p:cNvSpPr>
          <p:nvPr>
            <p:ph idx="1"/>
          </p:nvPr>
        </p:nvSpPr>
        <p:spPr>
          <a:xfrm>
            <a:off x="677334" y="1581748"/>
            <a:ext cx="8596668" cy="4751940"/>
          </a:xfrm>
        </p:spPr>
        <p:txBody>
          <a:bodyPr/>
          <a:lstStyle/>
          <a:p>
            <a:pPr algn="l">
              <a:buFont typeface="+mj-lt"/>
              <a:buAutoNum type="arabicPeriod" startAt="18"/>
            </a:pPr>
            <a:r>
              <a:rPr lang="en-US" sz="1800" b="0" i="0" u="none" strike="noStrike" baseline="0" dirty="0">
                <a:latin typeface="Arial" panose="020B0604020202020204" pitchFamily="34" charset="0"/>
                <a:cs typeface="Arial" panose="020B0604020202020204" pitchFamily="34" charset="0"/>
              </a:rPr>
              <a:t>K. </a:t>
            </a:r>
            <a:r>
              <a:rPr lang="en-US" sz="1800" b="0" i="0" u="none" strike="noStrike" baseline="0" dirty="0" err="1">
                <a:latin typeface="Arial" panose="020B0604020202020204" pitchFamily="34" charset="0"/>
                <a:cs typeface="Arial" panose="020B0604020202020204" pitchFamily="34" charset="0"/>
              </a:rPr>
              <a:t>Simonyan</a:t>
            </a:r>
            <a:r>
              <a:rPr lang="en-US" sz="1800" b="0" i="0" u="none" strike="noStrike" baseline="0" dirty="0">
                <a:latin typeface="Arial" panose="020B0604020202020204" pitchFamily="34" charset="0"/>
                <a:cs typeface="Arial" panose="020B0604020202020204" pitchFamily="34" charset="0"/>
              </a:rPr>
              <a:t> and A. Zisserman, “Very Deep Convolutional Networks for Large-Scale Image Recognition,” </a:t>
            </a:r>
            <a:r>
              <a:rPr lang="en-US" sz="1800" b="0" i="1" u="none" strike="noStrike" baseline="0" dirty="0">
                <a:latin typeface="Arial" panose="020B0604020202020204" pitchFamily="34" charset="0"/>
                <a:cs typeface="Arial" panose="020B0604020202020204" pitchFamily="34" charset="0"/>
              </a:rPr>
              <a:t>in International Conference on Learning Representations</a:t>
            </a:r>
            <a:r>
              <a:rPr lang="en-US" sz="1800" b="0" i="0" u="none" strike="noStrike" baseline="0" dirty="0">
                <a:latin typeface="Arial" panose="020B0604020202020204" pitchFamily="34" charset="0"/>
                <a:cs typeface="Arial" panose="020B0604020202020204" pitchFamily="34" charset="0"/>
              </a:rPr>
              <a:t>, 2015, pp. 1–14.</a:t>
            </a:r>
          </a:p>
          <a:p>
            <a:pPr algn="l">
              <a:buFont typeface="+mj-lt"/>
              <a:buAutoNum type="arabicPeriod" startAt="19"/>
            </a:pPr>
            <a:r>
              <a:rPr lang="en-US" sz="1800" b="0" i="0" u="none" strike="noStrike" baseline="0" dirty="0">
                <a:latin typeface="Arial" panose="020B0604020202020204" pitchFamily="34" charset="0"/>
                <a:cs typeface="Arial" panose="020B0604020202020204" pitchFamily="34" charset="0"/>
              </a:rPr>
              <a:t>K. He, X. Zhang, S. Ren, and J. Sun, “Deep Residual Learning for Image Recognition,” in </a:t>
            </a:r>
            <a:r>
              <a:rPr lang="en-US" sz="1800" b="0" i="1" u="none" strike="noStrike" baseline="0" dirty="0">
                <a:latin typeface="Arial" panose="020B0604020202020204" pitchFamily="34" charset="0"/>
                <a:cs typeface="Arial" panose="020B0604020202020204" pitchFamily="34" charset="0"/>
              </a:rPr>
              <a:t>CVPR</a:t>
            </a:r>
            <a:r>
              <a:rPr lang="en-US" sz="1800" b="0" i="0" u="none" strike="noStrike" baseline="0" dirty="0">
                <a:latin typeface="Arial" panose="020B0604020202020204" pitchFamily="34" charset="0"/>
                <a:cs typeface="Arial" panose="020B0604020202020204" pitchFamily="34" charset="0"/>
              </a:rPr>
              <a:t>, 2016, pp. 171–180</a:t>
            </a:r>
            <a:r>
              <a:rPr lang="en-US" sz="1800" b="0" i="0" u="none" strike="noStrike" baseline="0" dirty="0">
                <a:latin typeface="NimbusRomNo9L-Regu"/>
              </a:rPr>
              <a:t>.</a:t>
            </a:r>
          </a:p>
          <a:p>
            <a:pPr algn="l">
              <a:buFont typeface="+mj-lt"/>
              <a:buAutoNum type="arabicPeriod" startAt="19"/>
            </a:pPr>
            <a:r>
              <a:rPr lang="en-US" b="0" i="0" dirty="0">
                <a:solidFill>
                  <a:srgbClr val="222222"/>
                </a:solidFill>
                <a:effectLst/>
                <a:latin typeface="Arial" panose="020B0604020202020204" pitchFamily="34" charset="0"/>
              </a:rPr>
              <a:t>Everingham, M., </a:t>
            </a:r>
            <a:r>
              <a:rPr lang="en-US" b="0" i="0" dirty="0" err="1">
                <a:solidFill>
                  <a:srgbClr val="222222"/>
                </a:solidFill>
                <a:effectLst/>
                <a:latin typeface="Arial" panose="020B0604020202020204" pitchFamily="34" charset="0"/>
              </a:rPr>
              <a:t>Eslami</a:t>
            </a:r>
            <a:r>
              <a:rPr lang="en-US" b="0" i="0" dirty="0">
                <a:solidFill>
                  <a:srgbClr val="222222"/>
                </a:solidFill>
                <a:effectLst/>
                <a:latin typeface="Arial" panose="020B0604020202020204" pitchFamily="34" charset="0"/>
              </a:rPr>
              <a:t>, S. A., Van Gool, L., Williams, C. K., Winn, J., &amp; Zisserman, A. (2015). The pascal visual object classes challenge: A retrospective. </a:t>
            </a:r>
            <a:r>
              <a:rPr lang="en-US" b="0" i="1" dirty="0">
                <a:solidFill>
                  <a:srgbClr val="222222"/>
                </a:solidFill>
                <a:effectLst/>
                <a:latin typeface="Arial" panose="020B0604020202020204" pitchFamily="34" charset="0"/>
              </a:rPr>
              <a:t>International journal of computer vision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111</a:t>
            </a:r>
            <a:r>
              <a:rPr lang="en-US" b="0" i="0" dirty="0">
                <a:solidFill>
                  <a:srgbClr val="222222"/>
                </a:solidFill>
                <a:effectLst/>
                <a:latin typeface="Arial" panose="020B0604020202020204" pitchFamily="34" charset="0"/>
              </a:rPr>
              <a:t>(1), 98-136.</a:t>
            </a:r>
          </a:p>
          <a:p>
            <a:pPr algn="l">
              <a:buFont typeface="+mj-lt"/>
              <a:buAutoNum type="arabicPeriod" startAt="19"/>
            </a:pPr>
            <a:r>
              <a:rPr lang="en-US" b="0" i="0" dirty="0">
                <a:solidFill>
                  <a:srgbClr val="222222"/>
                </a:solidFill>
                <a:effectLst/>
                <a:latin typeface="Arial" panose="020B0604020202020204" pitchFamily="34" charset="0"/>
              </a:rPr>
              <a:t>Lin, T. Y., Maire, M., </a:t>
            </a:r>
            <a:r>
              <a:rPr lang="en-US" b="0" i="0" dirty="0" err="1">
                <a:solidFill>
                  <a:srgbClr val="222222"/>
                </a:solidFill>
                <a:effectLst/>
                <a:latin typeface="Arial" panose="020B0604020202020204" pitchFamily="34" charset="0"/>
              </a:rPr>
              <a:t>Belongie</a:t>
            </a:r>
            <a:r>
              <a:rPr lang="en-US" b="0" i="0" dirty="0">
                <a:solidFill>
                  <a:srgbClr val="222222"/>
                </a:solidFill>
                <a:effectLst/>
                <a:latin typeface="Arial" panose="020B0604020202020204" pitchFamily="34" charset="0"/>
              </a:rPr>
              <a:t>, S., Hays, J., </a:t>
            </a:r>
            <a:r>
              <a:rPr lang="en-US" b="0" i="0" dirty="0" err="1">
                <a:solidFill>
                  <a:srgbClr val="222222"/>
                </a:solidFill>
                <a:effectLst/>
                <a:latin typeface="Arial" panose="020B0604020202020204" pitchFamily="34" charset="0"/>
              </a:rPr>
              <a:t>Perona</a:t>
            </a:r>
            <a:r>
              <a:rPr lang="en-US" b="0" i="0" dirty="0">
                <a:solidFill>
                  <a:srgbClr val="222222"/>
                </a:solidFill>
                <a:effectLst/>
                <a:latin typeface="Arial" panose="020B0604020202020204" pitchFamily="34" charset="0"/>
              </a:rPr>
              <a:t>, P., Ramanan, D., ... &amp; </a:t>
            </a:r>
            <a:r>
              <a:rPr lang="en-US" b="0" i="0" dirty="0" err="1">
                <a:solidFill>
                  <a:srgbClr val="222222"/>
                </a:solidFill>
                <a:effectLst/>
                <a:latin typeface="Arial" panose="020B0604020202020204" pitchFamily="34" charset="0"/>
              </a:rPr>
              <a:t>Zitnick</a:t>
            </a:r>
            <a:r>
              <a:rPr lang="en-US" b="0" i="0" dirty="0">
                <a:solidFill>
                  <a:srgbClr val="222222"/>
                </a:solidFill>
                <a:effectLst/>
                <a:latin typeface="Arial" panose="020B0604020202020204" pitchFamily="34" charset="0"/>
              </a:rPr>
              <a:t>, C. L. (2014, September). Microsoft coco: Common objects in context. In </a:t>
            </a:r>
            <a:r>
              <a:rPr lang="en-US" b="0" i="1" dirty="0">
                <a:solidFill>
                  <a:srgbClr val="222222"/>
                </a:solidFill>
                <a:effectLst/>
                <a:latin typeface="Arial" panose="020B0604020202020204" pitchFamily="34" charset="0"/>
              </a:rPr>
              <a:t>European conference on computer vision</a:t>
            </a:r>
            <a:r>
              <a:rPr lang="en-US" b="0" i="0" dirty="0">
                <a:solidFill>
                  <a:srgbClr val="222222"/>
                </a:solidFill>
                <a:effectLst/>
                <a:latin typeface="Arial" panose="020B0604020202020204" pitchFamily="34" charset="0"/>
              </a:rPr>
              <a:t> (pp. 740-755). Springer, Cham.</a:t>
            </a:r>
          </a:p>
          <a:p>
            <a:pPr>
              <a:buFont typeface="+mj-lt"/>
              <a:buAutoNum type="arabicPeriod" startAt="19"/>
            </a:pPr>
            <a:r>
              <a:rPr lang="en-US" i="0" dirty="0" err="1">
                <a:solidFill>
                  <a:srgbClr val="292929"/>
                </a:solidFill>
                <a:effectLst/>
                <a:latin typeface="Arial" panose="020B0604020202020204" pitchFamily="34" charset="0"/>
                <a:cs typeface="Arial" panose="020B0604020202020204" pitchFamily="34" charset="0"/>
              </a:rPr>
              <a:t>mAP</a:t>
            </a:r>
            <a:r>
              <a:rPr lang="en-US" i="0" dirty="0">
                <a:solidFill>
                  <a:srgbClr val="292929"/>
                </a:solidFill>
                <a:effectLst/>
                <a:latin typeface="Arial" panose="020B0604020202020204" pitchFamily="34" charset="0"/>
                <a:cs typeface="Arial" panose="020B0604020202020204" pitchFamily="34" charset="0"/>
              </a:rPr>
              <a:t> (mean Average Precision) for Object Detection: </a:t>
            </a:r>
            <a:r>
              <a:rPr lang="en-US" i="0" dirty="0">
                <a:solidFill>
                  <a:srgbClr val="292929"/>
                </a:solidFill>
                <a:effectLst/>
                <a:latin typeface="Arial" panose="020B0604020202020204" pitchFamily="34" charset="0"/>
                <a:cs typeface="Arial" panose="020B0604020202020204" pitchFamily="34" charset="0"/>
                <a:hlinkClick r:id="rId2"/>
              </a:rPr>
              <a:t>https://jonathan-hui.medium.com/map-mean-average-precision-for-object-detection-45c121a31173</a:t>
            </a:r>
            <a:endParaRPr lang="en-US" i="0" dirty="0">
              <a:solidFill>
                <a:srgbClr val="29292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8789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842F-B03D-494A-AC94-6C6A44DFE38A}"/>
              </a:ext>
            </a:extLst>
          </p:cNvPr>
          <p:cNvSpPr>
            <a:spLocks noGrp="1"/>
          </p:cNvSpPr>
          <p:nvPr>
            <p:ph type="title"/>
          </p:nvPr>
        </p:nvSpPr>
        <p:spPr>
          <a:xfrm>
            <a:off x="677334" y="609600"/>
            <a:ext cx="8596668" cy="850084"/>
          </a:xfrm>
        </p:spPr>
        <p:txBody>
          <a:bodyPr/>
          <a:lstStyle/>
          <a:p>
            <a:pPr algn="ctr"/>
            <a:r>
              <a:rPr lang="en-US" dirty="0"/>
              <a:t>References (cont.)</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9EE2132-4B26-4835-AC43-EE58E3FCB2C3}"/>
              </a:ext>
            </a:extLst>
          </p:cNvPr>
          <p:cNvSpPr>
            <a:spLocks noGrp="1"/>
          </p:cNvSpPr>
          <p:nvPr>
            <p:ph idx="1"/>
          </p:nvPr>
        </p:nvSpPr>
        <p:spPr>
          <a:xfrm>
            <a:off x="677334" y="1669409"/>
            <a:ext cx="8596668" cy="4371953"/>
          </a:xfrm>
        </p:spPr>
        <p:txBody>
          <a:bodyPr/>
          <a:lstStyle/>
          <a:p>
            <a:pPr>
              <a:buFont typeface="+mj-lt"/>
              <a:buAutoNum type="arabicPeriod" startAt="23"/>
            </a:pPr>
            <a:r>
              <a:rPr lang="en-US" dirty="0">
                <a:latin typeface="Arial" panose="020B0604020202020204" pitchFamily="34" charset="0"/>
                <a:cs typeface="Arial" panose="020B0604020202020204" pitchFamily="34" charset="0"/>
              </a:rPr>
              <a:t>VGG Image Annotator: </a:t>
            </a:r>
            <a:r>
              <a:rPr lang="en-US" dirty="0">
                <a:latin typeface="Arial" panose="020B0604020202020204" pitchFamily="34" charset="0"/>
                <a:cs typeface="Arial" panose="020B0604020202020204" pitchFamily="34" charset="0"/>
                <a:hlinkClick r:id="rId2"/>
              </a:rPr>
              <a:t>https://www.robots.ox.ac.uk/~vgg/software/via/</a:t>
            </a:r>
            <a:endParaRPr lang="en-US" dirty="0">
              <a:latin typeface="Arial" panose="020B0604020202020204" pitchFamily="34" charset="0"/>
              <a:cs typeface="Arial" panose="020B0604020202020204" pitchFamily="34" charset="0"/>
            </a:endParaRPr>
          </a:p>
          <a:p>
            <a:pPr>
              <a:buFont typeface="+mj-lt"/>
              <a:buAutoNum type="arabicPeriod" startAt="23"/>
            </a:pPr>
            <a:r>
              <a:rPr lang="en-US" sz="1800" dirty="0">
                <a:solidFill>
                  <a:srgbClr val="000000"/>
                </a:solidFill>
                <a:effectLst/>
                <a:latin typeface="Arial" panose="020B0604020202020204" pitchFamily="34" charset="0"/>
                <a:ea typeface="Calibri" panose="020F0502020204030204" pitchFamily="34" charset="0"/>
              </a:rPr>
              <a:t>Mask R-CNN python library (</a:t>
            </a:r>
            <a:r>
              <a:rPr lang="en-US" dirty="0" err="1">
                <a:latin typeface="Arial" panose="020B0604020202020204" pitchFamily="34" charset="0"/>
                <a:cs typeface="Arial" panose="020B0604020202020204" pitchFamily="34" charset="0"/>
              </a:rPr>
              <a:t>mrcnn</a:t>
            </a:r>
            <a:r>
              <a:rPr lang="en-US" dirty="0">
                <a:latin typeface="Arial" panose="020B0604020202020204" pitchFamily="34" charset="0"/>
                <a:cs typeface="Arial" panose="020B0604020202020204" pitchFamily="34" charset="0"/>
              </a:rPr>
              <a:t> 0.2): </a:t>
            </a:r>
            <a:r>
              <a:rPr lang="en-US" dirty="0">
                <a:latin typeface="Arial" panose="020B0604020202020204" pitchFamily="34" charset="0"/>
                <a:cs typeface="Arial" panose="020B0604020202020204" pitchFamily="34" charset="0"/>
                <a:hlinkClick r:id="rId3"/>
              </a:rPr>
              <a:t>https://pypi.org/project/mrcnn/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577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D201-C321-456C-93AC-9DB9D74D369B}"/>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Example of existing solution</a:t>
            </a:r>
          </a:p>
        </p:txBody>
      </p:sp>
      <p:sp>
        <p:nvSpPr>
          <p:cNvPr id="3" name="Content Placeholder 2">
            <a:extLst>
              <a:ext uri="{FF2B5EF4-FFF2-40B4-BE49-F238E27FC236}">
                <a16:creationId xmlns:a16="http://schemas.microsoft.com/office/drawing/2014/main" id="{418BC96F-1C82-4522-9ADF-A60C0EA64BB0}"/>
              </a:ext>
            </a:extLst>
          </p:cNvPr>
          <p:cNvSpPr>
            <a:spLocks noGrp="1"/>
          </p:cNvSpPr>
          <p:nvPr>
            <p:ph idx="1"/>
          </p:nvPr>
        </p:nvSpPr>
        <p:spPr/>
        <p:txBody>
          <a:bodyPr/>
          <a:lstStyle/>
          <a:p>
            <a:pPr algn="l"/>
            <a:r>
              <a:rPr lang="en-US" sz="1800" b="0" i="0" u="none" strike="noStrike" baseline="0" dirty="0">
                <a:latin typeface="Arial" panose="020B0604020202020204" pitchFamily="34" charset="0"/>
                <a:cs typeface="Arial" panose="020B0604020202020204" pitchFamily="34" charset="0"/>
              </a:rPr>
              <a:t>For classification of the images they have used two step method, in first processing we will find the shape of the traffic signs and after that we will classify its actual class.</a:t>
            </a:r>
            <a:br>
              <a:rPr lang="en-US" sz="1800" b="0" i="0" u="none" strike="noStrike" baseline="0" dirty="0">
                <a:latin typeface="Arial" panose="020B0604020202020204" pitchFamily="34" charset="0"/>
                <a:cs typeface="Arial" panose="020B0604020202020204" pitchFamily="34" charset="0"/>
              </a:rPr>
            </a:br>
            <a:endParaRPr lang="en-US" sz="1800" b="0" i="0" u="none" strike="noStrike" baseline="0"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First step: </a:t>
            </a:r>
            <a:r>
              <a:rPr lang="en-US" sz="1800" b="0" i="0" u="none" strike="noStrike" baseline="0" dirty="0">
                <a:latin typeface="Arial" panose="020B0604020202020204" pitchFamily="34" charset="0"/>
                <a:cs typeface="Arial" panose="020B0604020202020204" pitchFamily="34" charset="0"/>
              </a:rPr>
              <a:t>Shapes Finding</a:t>
            </a:r>
            <a:br>
              <a:rPr lang="en-US" sz="1800" b="0" i="0" u="none" strike="noStrike" baseline="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Second step: </a:t>
            </a:r>
            <a:r>
              <a:rPr lang="en-US" sz="1800" b="0" i="0" u="none" strike="noStrike" baseline="0" dirty="0">
                <a:latin typeface="Arial" panose="020B0604020202020204" pitchFamily="34" charset="0"/>
                <a:cs typeface="Arial" panose="020B0604020202020204" pitchFamily="34" charset="0"/>
              </a:rPr>
              <a:t>Sign Classification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639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1636-245C-4385-A925-0C3F7531C4E2}"/>
              </a:ext>
            </a:extLst>
          </p:cNvPr>
          <p:cNvSpPr>
            <a:spLocks noGrp="1"/>
          </p:cNvSpPr>
          <p:nvPr>
            <p:ph type="title"/>
          </p:nvPr>
        </p:nvSpPr>
        <p:spPr/>
        <p:txBody>
          <a:bodyPr>
            <a:normAutofit/>
          </a:bodyPr>
          <a:lstStyle/>
          <a:p>
            <a:pPr algn="ctr"/>
            <a:r>
              <a:rPr lang="en-US" dirty="0">
                <a:latin typeface="Arial" panose="020B0604020202020204" pitchFamily="34" charset="0"/>
                <a:cs typeface="Arial" panose="020B0604020202020204" pitchFamily="34" charset="0"/>
              </a:rPr>
              <a:t>Example of existing solution:</a:t>
            </a:r>
            <a:br>
              <a:rPr lang="en-US" dirty="0">
                <a:latin typeface="Arial" panose="020B0604020202020204" pitchFamily="34" charset="0"/>
                <a:cs typeface="Arial" panose="020B0604020202020204" pitchFamily="34" charset="0"/>
              </a:rPr>
            </a:br>
            <a:r>
              <a:rPr lang="en-US" b="0" i="0" u="none" strike="noStrike" baseline="0" dirty="0">
                <a:latin typeface="Arial" panose="020B0604020202020204" pitchFamily="34" charset="0"/>
                <a:cs typeface="Arial" panose="020B0604020202020204" pitchFamily="34" charset="0"/>
              </a:rPr>
              <a:t>Shape Classification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B52049E-D110-4AFA-809B-735F879440D5}"/>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Finding shapes using HOG (Histogram Oriented Gradients) [6]:</a:t>
            </a: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7E9D7D-2162-4068-9ECB-7FA65400B5BD}"/>
              </a:ext>
            </a:extLst>
          </p:cNvPr>
          <p:cNvPicPr>
            <a:picLocks noChangeAspect="1"/>
          </p:cNvPicPr>
          <p:nvPr/>
        </p:nvPicPr>
        <p:blipFill>
          <a:blip r:embed="rId2"/>
          <a:stretch>
            <a:fillRect/>
          </a:stretch>
        </p:blipFill>
        <p:spPr>
          <a:xfrm>
            <a:off x="965083" y="2806449"/>
            <a:ext cx="5715000" cy="2857500"/>
          </a:xfrm>
          <a:prstGeom prst="rect">
            <a:avLst/>
          </a:prstGeom>
        </p:spPr>
      </p:pic>
    </p:spTree>
    <p:extLst>
      <p:ext uri="{BB962C8B-B14F-4D97-AF65-F5344CB8AC3E}">
        <p14:creationId xmlns:p14="http://schemas.microsoft.com/office/powerpoint/2010/main" val="2016463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B715-BC68-4CC1-A9A4-7C7665816962}"/>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Example of existing solution:</a:t>
            </a:r>
            <a:br>
              <a:rPr lang="en-US" dirty="0">
                <a:latin typeface="Arial" panose="020B0604020202020204" pitchFamily="34" charset="0"/>
                <a:cs typeface="Arial" panose="020B0604020202020204" pitchFamily="34" charset="0"/>
              </a:rPr>
            </a:br>
            <a:r>
              <a:rPr lang="en-US" sz="3600" b="0" i="0" u="none" strike="noStrike" baseline="0" dirty="0">
                <a:latin typeface="Arial" panose="020B0604020202020204" pitchFamily="34" charset="0"/>
                <a:cs typeface="Arial" panose="020B0604020202020204" pitchFamily="34" charset="0"/>
              </a:rPr>
              <a:t>Sign Classification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AD57011-EBE2-4E2F-AB78-7DE1B810543B}"/>
              </a:ext>
            </a:extLst>
          </p:cNvPr>
          <p:cNvSpPr>
            <a:spLocks noGrp="1"/>
          </p:cNvSpPr>
          <p:nvPr>
            <p:ph idx="1"/>
          </p:nvPr>
        </p:nvSpPr>
        <p:spPr/>
        <p:txBody>
          <a:bodyPr/>
          <a:lstStyle/>
          <a:p>
            <a:pPr marL="0" indent="0">
              <a:buNone/>
            </a:pPr>
            <a:r>
              <a:rPr lang="en-US" dirty="0"/>
              <a:t>Classification shapes using SVM, KNN, k-means:</a:t>
            </a:r>
          </a:p>
        </p:txBody>
      </p:sp>
      <p:pic>
        <p:nvPicPr>
          <p:cNvPr id="7" name="Picture 6">
            <a:extLst>
              <a:ext uri="{FF2B5EF4-FFF2-40B4-BE49-F238E27FC236}">
                <a16:creationId xmlns:a16="http://schemas.microsoft.com/office/drawing/2014/main" id="{136B90DC-9242-481B-A70E-29092B3F5C64}"/>
              </a:ext>
            </a:extLst>
          </p:cNvPr>
          <p:cNvPicPr>
            <a:picLocks noChangeAspect="1"/>
          </p:cNvPicPr>
          <p:nvPr/>
        </p:nvPicPr>
        <p:blipFill>
          <a:blip r:embed="rId2"/>
          <a:stretch>
            <a:fillRect/>
          </a:stretch>
        </p:blipFill>
        <p:spPr>
          <a:xfrm>
            <a:off x="922789" y="2869035"/>
            <a:ext cx="7088698" cy="3239440"/>
          </a:xfrm>
          <a:prstGeom prst="rect">
            <a:avLst/>
          </a:prstGeom>
        </p:spPr>
      </p:pic>
    </p:spTree>
    <p:extLst>
      <p:ext uri="{BB962C8B-B14F-4D97-AF65-F5344CB8AC3E}">
        <p14:creationId xmlns:p14="http://schemas.microsoft.com/office/powerpoint/2010/main" val="102620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3398-01CC-406E-BD28-44FE27542E23}"/>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Method</a:t>
            </a:r>
          </a:p>
        </p:txBody>
      </p:sp>
      <p:sp>
        <p:nvSpPr>
          <p:cNvPr id="3" name="Content Placeholder 2">
            <a:extLst>
              <a:ext uri="{FF2B5EF4-FFF2-40B4-BE49-F238E27FC236}">
                <a16:creationId xmlns:a16="http://schemas.microsoft.com/office/drawing/2014/main" id="{564F2F43-B549-4F37-B3E2-990E1DB9AC33}"/>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The method is described in the article is based on Mask R-CNN [1]. </a:t>
            </a:r>
            <a:br>
              <a:rPr lang="en-US" dirty="0">
                <a:latin typeface="Arial" panose="020B0604020202020204" pitchFamily="34" charset="0"/>
                <a:cs typeface="Arial" panose="020B0604020202020204" pitchFamily="34" charset="0"/>
              </a:rPr>
            </a:br>
            <a:r>
              <a:rPr lang="pt-BR" dirty="0">
                <a:latin typeface="Arial" panose="020B0604020202020204" pitchFamily="34" charset="0"/>
                <a:cs typeface="Arial" panose="020B0604020202020204" pitchFamily="34" charset="0"/>
              </a:rPr>
              <a:t>Mask R-CNN extends Faster R-CNN [7]. </a:t>
            </a:r>
            <a:br>
              <a:rPr lang="pt-BR"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Also some changes in the architecture and data preparation were made . </a:t>
            </a:r>
          </a:p>
        </p:txBody>
      </p:sp>
    </p:spTree>
    <p:extLst>
      <p:ext uri="{BB962C8B-B14F-4D97-AF65-F5344CB8AC3E}">
        <p14:creationId xmlns:p14="http://schemas.microsoft.com/office/powerpoint/2010/main" val="149757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E33E-9B8D-4831-AC5F-2CF4E47ABF4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R-CNN</a:t>
            </a:r>
            <a:endParaRPr lang="en-US" dirty="0"/>
          </a:p>
        </p:txBody>
      </p:sp>
      <p:sp>
        <p:nvSpPr>
          <p:cNvPr id="3" name="Content Placeholder 2">
            <a:extLst>
              <a:ext uri="{FF2B5EF4-FFF2-40B4-BE49-F238E27FC236}">
                <a16:creationId xmlns:a16="http://schemas.microsoft.com/office/drawing/2014/main" id="{B73B88A5-E21D-446C-B7AD-AB047CE30654}"/>
              </a:ext>
            </a:extLst>
          </p:cNvPr>
          <p:cNvSpPr>
            <a:spLocks noGrp="1"/>
          </p:cNvSpPr>
          <p:nvPr>
            <p:ph idx="1"/>
          </p:nvPr>
        </p:nvSpPr>
        <p:spPr>
          <a:xfrm>
            <a:off x="677334" y="2160590"/>
            <a:ext cx="8596668" cy="2114026"/>
          </a:xfrm>
        </p:spPr>
        <p:txBody>
          <a:bodyPr>
            <a:normAutofit lnSpcReduction="10000"/>
          </a:bodyPr>
          <a:lstStyle/>
          <a:p>
            <a:pPr marL="0" indent="0">
              <a:buNone/>
            </a:pPr>
            <a:r>
              <a:rPr lang="en-US" b="0" i="0" dirty="0">
                <a:solidFill>
                  <a:srgbClr val="111111"/>
                </a:solidFill>
                <a:effectLst/>
                <a:latin typeface="Arial" panose="020B0604020202020204" pitchFamily="34" charset="0"/>
                <a:cs typeface="Arial" panose="020B0604020202020204" pitchFamily="34" charset="0"/>
              </a:rPr>
              <a:t>R-CNN [8] is short for “Region-based Convolutional Neural Networks”. The main idea is composed of two steps. </a:t>
            </a:r>
          </a:p>
          <a:p>
            <a:r>
              <a:rPr lang="en-US" b="0" i="0" dirty="0">
                <a:solidFill>
                  <a:srgbClr val="111111"/>
                </a:solidFill>
                <a:effectLst/>
                <a:latin typeface="Arial" panose="020B0604020202020204" pitchFamily="34" charset="0"/>
                <a:cs typeface="Arial" panose="020B0604020202020204" pitchFamily="34" charset="0"/>
              </a:rPr>
              <a:t>First, using Selective Search [9] or some other region proposal algorithm, it identifies a manageable number of bounding-box object region candidates (“region of interest” or “</a:t>
            </a:r>
            <a:r>
              <a:rPr lang="en-US" b="0" i="0" dirty="0" err="1">
                <a:solidFill>
                  <a:srgbClr val="111111"/>
                </a:solidFill>
                <a:effectLst/>
                <a:latin typeface="Arial" panose="020B0604020202020204" pitchFamily="34" charset="0"/>
                <a:cs typeface="Arial" panose="020B0604020202020204" pitchFamily="34" charset="0"/>
              </a:rPr>
              <a:t>RoI</a:t>
            </a:r>
            <a:r>
              <a:rPr lang="en-US" b="0" i="0" dirty="0">
                <a:solidFill>
                  <a:srgbClr val="111111"/>
                </a:solidFill>
                <a:effectLst/>
                <a:latin typeface="Arial" panose="020B0604020202020204" pitchFamily="34" charset="0"/>
                <a:cs typeface="Arial" panose="020B0604020202020204" pitchFamily="34" charset="0"/>
              </a:rPr>
              <a:t>”). </a:t>
            </a:r>
          </a:p>
          <a:p>
            <a:r>
              <a:rPr lang="en-US" b="0" i="0" dirty="0">
                <a:solidFill>
                  <a:srgbClr val="111111"/>
                </a:solidFill>
                <a:effectLst/>
                <a:latin typeface="Arial" panose="020B0604020202020204" pitchFamily="34" charset="0"/>
                <a:cs typeface="Arial" panose="020B0604020202020204" pitchFamily="34" charset="0"/>
              </a:rPr>
              <a:t>And then it extracts CNN features from each region independently for classification.</a:t>
            </a:r>
            <a:endParaRPr lang="en-US" dirty="0">
              <a:latin typeface="Arial" panose="020B0604020202020204" pitchFamily="34" charset="0"/>
              <a:cs typeface="Arial" panose="020B0604020202020204" pitchFamily="34" charset="0"/>
            </a:endParaRPr>
          </a:p>
        </p:txBody>
      </p:sp>
      <p:pic>
        <p:nvPicPr>
          <p:cNvPr id="1028" name="Picture 4" descr="Architecture of R-CNN">
            <a:extLst>
              <a:ext uri="{FF2B5EF4-FFF2-40B4-BE49-F238E27FC236}">
                <a16:creationId xmlns:a16="http://schemas.microsoft.com/office/drawing/2014/main" id="{295B83F2-2E3D-4BAF-85C9-E01493B34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399518"/>
            <a:ext cx="8466666" cy="211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2913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1645</TotalTime>
  <Words>3047</Words>
  <Application>Microsoft Office PowerPoint</Application>
  <PresentationFormat>Widescreen</PresentationFormat>
  <Paragraphs>199</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arial</vt:lpstr>
      <vt:lpstr>Calibri</vt:lpstr>
      <vt:lpstr>NimbusRomNo9L-Regu</vt:lpstr>
      <vt:lpstr>NimbusRomNo9L-ReguItal</vt:lpstr>
      <vt:lpstr>Trebuchet MS</vt:lpstr>
      <vt:lpstr>urw-din</vt:lpstr>
      <vt:lpstr>Wingdings</vt:lpstr>
      <vt:lpstr>Wingdings 3</vt:lpstr>
      <vt:lpstr>Facet</vt:lpstr>
      <vt:lpstr>Deep Learning for Large-Scale Traffic-Sign Detection and Recognition Domen Tabernik and Danijel Skocaj</vt:lpstr>
      <vt:lpstr>Introduction</vt:lpstr>
      <vt:lpstr>Goal of the article</vt:lpstr>
      <vt:lpstr>Existing solutions</vt:lpstr>
      <vt:lpstr>Example of existing solution</vt:lpstr>
      <vt:lpstr>Example of existing solution: Shape Classification</vt:lpstr>
      <vt:lpstr>Example of existing solution: Sign Classification</vt:lpstr>
      <vt:lpstr>Method</vt:lpstr>
      <vt:lpstr>R-CNN</vt:lpstr>
      <vt:lpstr>Region proposal</vt:lpstr>
      <vt:lpstr>Sliding window</vt:lpstr>
      <vt:lpstr>Selective search</vt:lpstr>
      <vt:lpstr>Selective search (cont.)</vt:lpstr>
      <vt:lpstr>Selective search (cont.)</vt:lpstr>
      <vt:lpstr>CNN</vt:lpstr>
      <vt:lpstr>SVM</vt:lpstr>
      <vt:lpstr>Problem with R-CNN</vt:lpstr>
      <vt:lpstr>Fast R-CNN</vt:lpstr>
      <vt:lpstr>Fast R-CNN (cont.)</vt:lpstr>
      <vt:lpstr>Faster R-CNN</vt:lpstr>
      <vt:lpstr>Faster R-CNN (cont.)</vt:lpstr>
      <vt:lpstr>Comparison Between R-CNN, Fast R-CNN and Faster R-CNN</vt:lpstr>
      <vt:lpstr>Mask R-CNN</vt:lpstr>
      <vt:lpstr>Fully Convolutional Network (FCN)</vt:lpstr>
      <vt:lpstr>Summary of Models in the R-CNN family</vt:lpstr>
      <vt:lpstr>Improvements</vt:lpstr>
      <vt:lpstr>Improvements (cont.)</vt:lpstr>
      <vt:lpstr>Dataset</vt:lpstr>
      <vt:lpstr>Data augmentation</vt:lpstr>
      <vt:lpstr>Data augmentation (cont.)</vt:lpstr>
      <vt:lpstr>Data augmentation (cont.)</vt:lpstr>
      <vt:lpstr>Implementation</vt:lpstr>
      <vt:lpstr>VGG16 – Convolutional Network for Classification and Detection</vt:lpstr>
      <vt:lpstr>Residual networks</vt:lpstr>
      <vt:lpstr>mAP (mean Average Precision) for Object Detection</vt:lpstr>
      <vt:lpstr>Results Evaluation on DFG traffic-sign dataset</vt:lpstr>
      <vt:lpstr>Results Evaluation on DFG traffic-sign dataset (cont.)</vt:lpstr>
      <vt:lpstr>Results Evaluation on DFG traffic-sign dataset (cont.)</vt:lpstr>
      <vt:lpstr>Traffic signs recognition project</vt:lpstr>
      <vt:lpstr>Traffic signs recognition project (cont.)</vt:lpstr>
      <vt:lpstr>Traffic signs recognition project (cont.)</vt:lpstr>
      <vt:lpstr>References</vt:lpstr>
      <vt:lpstr>References (cont.)</vt:lpstr>
      <vt:lpstr>References (cont.)</vt:lpstr>
      <vt:lpstr>References (cont.)</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Large-Scale Traffic-Sign Detection and Recognition Domen Tabernik and Danijel Skocaj</dc:title>
  <dc:creator>Ilia Rakhlevski</dc:creator>
  <cp:lastModifiedBy>Ilia Rakhlevski</cp:lastModifiedBy>
  <cp:revision>130</cp:revision>
  <dcterms:created xsi:type="dcterms:W3CDTF">2021-04-04T17:04:07Z</dcterms:created>
  <dcterms:modified xsi:type="dcterms:W3CDTF">2021-05-16T12:13:39Z</dcterms:modified>
</cp:coreProperties>
</file>